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5"/>
    <p:sldMasterId id="2147483685" r:id="rId6"/>
    <p:sldMasterId id="214748368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Lst>
  <p:sldSz cy="5143500" cx="9144000"/>
  <p:notesSz cx="6858000" cy="9144000"/>
  <p:embeddedFontLst>
    <p:embeddedFont>
      <p:font typeface="Nunito Sans ExtraLight"/>
      <p:regular r:id="rId26"/>
      <p:bold r:id="rId27"/>
      <p:italic r:id="rId28"/>
      <p:boldItalic r:id="rId29"/>
    </p:embeddedFont>
    <p:embeddedFont>
      <p:font typeface="Playfair Display"/>
      <p:regular r:id="rId30"/>
      <p:bold r:id="rId31"/>
      <p:italic r:id="rId32"/>
      <p:boldItalic r:id="rId33"/>
    </p:embeddedFont>
    <p:embeddedFont>
      <p:font typeface="Lato"/>
      <p:regular r:id="rId34"/>
      <p:bold r:id="rId35"/>
      <p:italic r:id="rId36"/>
      <p:boldItalic r:id="rId37"/>
    </p:embeddedFont>
    <p:embeddedFont>
      <p:font typeface="Montserrat"/>
      <p:regular r:id="rId38"/>
      <p:bold r:id="rId39"/>
      <p:italic r:id="rId40"/>
      <p:boldItalic r:id="rId41"/>
    </p:embeddedFont>
    <p:embeddedFont>
      <p:font typeface="Nunito Sans ExtraBold"/>
      <p:bold r:id="rId42"/>
      <p:boldItalic r:id="rId43"/>
    </p:embeddedFont>
    <p:embeddedFont>
      <p:font typeface="Nunito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D6CCC52-9220-4E35-A134-F78EC866D3D6}">
  <a:tblStyle styleId="{1D6CCC52-9220-4E35-A134-F78EC866D3D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9B331BF-5CEC-4A5A-821A-9F79357F15B6}"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italic.fntdata"/><Relationship Id="rId20" Type="http://schemas.openxmlformats.org/officeDocument/2006/relationships/slide" Target="slides/slide12.xml"/><Relationship Id="rId42" Type="http://schemas.openxmlformats.org/officeDocument/2006/relationships/font" Target="fonts/NunitoSansExtraBold-bold.fntdata"/><Relationship Id="rId41" Type="http://schemas.openxmlformats.org/officeDocument/2006/relationships/font" Target="fonts/Montserrat-boldItalic.fntdata"/><Relationship Id="rId22" Type="http://schemas.openxmlformats.org/officeDocument/2006/relationships/slide" Target="slides/slide14.xml"/><Relationship Id="rId44" Type="http://schemas.openxmlformats.org/officeDocument/2006/relationships/font" Target="fonts/NunitoSans-regular.fntdata"/><Relationship Id="rId21" Type="http://schemas.openxmlformats.org/officeDocument/2006/relationships/slide" Target="slides/slide13.xml"/><Relationship Id="rId43" Type="http://schemas.openxmlformats.org/officeDocument/2006/relationships/font" Target="fonts/NunitoSansExtraBold-boldItalic.fntdata"/><Relationship Id="rId24" Type="http://schemas.openxmlformats.org/officeDocument/2006/relationships/slide" Target="slides/slide16.xml"/><Relationship Id="rId46" Type="http://schemas.openxmlformats.org/officeDocument/2006/relationships/font" Target="fonts/NunitoSans-italic.fntdata"/><Relationship Id="rId23" Type="http://schemas.openxmlformats.org/officeDocument/2006/relationships/slide" Target="slides/slide15.xml"/><Relationship Id="rId45" Type="http://schemas.openxmlformats.org/officeDocument/2006/relationships/font" Target="fonts/NunitoSans-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NunitoSansExtraLight-regular.fntdata"/><Relationship Id="rId25" Type="http://schemas.openxmlformats.org/officeDocument/2006/relationships/slide" Target="slides/slide17.xml"/><Relationship Id="rId47" Type="http://schemas.openxmlformats.org/officeDocument/2006/relationships/font" Target="fonts/NunitoSans-boldItalic.fntdata"/><Relationship Id="rId28" Type="http://schemas.openxmlformats.org/officeDocument/2006/relationships/font" Target="fonts/NunitoSansExtraLight-italic.fntdata"/><Relationship Id="rId27" Type="http://schemas.openxmlformats.org/officeDocument/2006/relationships/font" Target="fonts/NunitoSansExtraLight-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NunitoSansExtraLight-boldItalic.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PlayfairDisplay-bold.fntdata"/><Relationship Id="rId30" Type="http://schemas.openxmlformats.org/officeDocument/2006/relationships/font" Target="fonts/PlayfairDisplay-regular.fntdata"/><Relationship Id="rId11" Type="http://schemas.openxmlformats.org/officeDocument/2006/relationships/slide" Target="slides/slide3.xml"/><Relationship Id="rId33" Type="http://schemas.openxmlformats.org/officeDocument/2006/relationships/font" Target="fonts/PlayfairDisplay-boldItalic.fntdata"/><Relationship Id="rId10" Type="http://schemas.openxmlformats.org/officeDocument/2006/relationships/slide" Target="slides/slide2.xml"/><Relationship Id="rId32" Type="http://schemas.openxmlformats.org/officeDocument/2006/relationships/font" Target="fonts/PlayfairDisplay-italic.fntdata"/><Relationship Id="rId13" Type="http://schemas.openxmlformats.org/officeDocument/2006/relationships/slide" Target="slides/slide5.xml"/><Relationship Id="rId35" Type="http://schemas.openxmlformats.org/officeDocument/2006/relationships/font" Target="fonts/Lato-bold.fntdata"/><Relationship Id="rId12" Type="http://schemas.openxmlformats.org/officeDocument/2006/relationships/slide" Target="slides/slide4.xml"/><Relationship Id="rId34" Type="http://schemas.openxmlformats.org/officeDocument/2006/relationships/font" Target="fonts/Lato-regular.fntdata"/><Relationship Id="rId15" Type="http://schemas.openxmlformats.org/officeDocument/2006/relationships/slide" Target="slides/slide7.xml"/><Relationship Id="rId37" Type="http://schemas.openxmlformats.org/officeDocument/2006/relationships/font" Target="fonts/Lato-boldItalic.fntdata"/><Relationship Id="rId14" Type="http://schemas.openxmlformats.org/officeDocument/2006/relationships/slide" Target="slides/slide6.xml"/><Relationship Id="rId36" Type="http://schemas.openxmlformats.org/officeDocument/2006/relationships/font" Target="fonts/Lato-italic.fntdata"/><Relationship Id="rId17" Type="http://schemas.openxmlformats.org/officeDocument/2006/relationships/slide" Target="slides/slide9.xml"/><Relationship Id="rId39" Type="http://schemas.openxmlformats.org/officeDocument/2006/relationships/font" Target="fonts/Montserrat-bold.fntdata"/><Relationship Id="rId16" Type="http://schemas.openxmlformats.org/officeDocument/2006/relationships/slide" Target="slides/slide8.xml"/><Relationship Id="rId38" Type="http://schemas.openxmlformats.org/officeDocument/2006/relationships/font" Target="fonts/Montserrat-regular.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f73b26ce3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g2f73b26ce3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accent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a675a329f4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a675a329f4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f73b26ce34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f73b26ce34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8befbbdff2_0_18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8befbbdff2_0_18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07c1a1359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g207c1a1359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d2011e1474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d2011e1474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f73b26ce34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2f73b26ce34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8ae1673db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28ae1673d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f73b26ce34_0_241:notes"/>
          <p:cNvSpPr txBox="1"/>
          <p:nvPr>
            <p:ph idx="1" type="body"/>
          </p:nvPr>
        </p:nvSpPr>
        <p:spPr>
          <a:xfrm>
            <a:off x="686233" y="4400176"/>
            <a:ext cx="5485500" cy="360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g2f73b26ce34_0_241:notes"/>
          <p:cNvSpPr/>
          <p:nvPr>
            <p:ph idx="2" type="sldImg"/>
          </p:nvPr>
        </p:nvSpPr>
        <p:spPr>
          <a:xfrm>
            <a:off x="1840057" y="1143000"/>
            <a:ext cx="31779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f73b26ce34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f73b26ce34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852ca277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852ca277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f73b26ce34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f73b26ce34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187778e785_1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187778e785_1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de61461b5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de61461b5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de32bb61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de32bb61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d2011e147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d2011e147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d2011e147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d2011e147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58" name="Google Shape;58;p14"/>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59" name="Google Shape;59;p1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0" name="Shape 60"/>
        <p:cNvGrpSpPr/>
        <p:nvPr/>
      </p:nvGrpSpPr>
      <p:grpSpPr>
        <a:xfrm>
          <a:off x="0" y="0"/>
          <a:ext cx="0" cy="0"/>
          <a:chOff x="0" y="0"/>
          <a:chExt cx="0" cy="0"/>
        </a:xfrm>
      </p:grpSpPr>
      <p:sp>
        <p:nvSpPr>
          <p:cNvPr id="61" name="Google Shape;61;p15"/>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62" name="Google Shape;62;p1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66" name="Google Shape;66;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67" name="Google Shape;67;p1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8" name="Shape 68"/>
        <p:cNvGrpSpPr/>
        <p:nvPr/>
      </p:nvGrpSpPr>
      <p:grpSpPr>
        <a:xfrm>
          <a:off x="0" y="0"/>
          <a:ext cx="0" cy="0"/>
          <a:chOff x="0" y="0"/>
          <a:chExt cx="0" cy="0"/>
        </a:xfrm>
      </p:grpSpPr>
      <p:sp>
        <p:nvSpPr>
          <p:cNvPr id="69" name="Google Shape;69;p1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70" name="Google Shape;70;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71" name="Google Shape;71;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72" name="Google Shape;72;p1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1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75" name="Google Shape;75;p1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 name="Shape 76"/>
        <p:cNvGrpSpPr/>
        <p:nvPr/>
      </p:nvGrpSpPr>
      <p:grpSpPr>
        <a:xfrm>
          <a:off x="0" y="0"/>
          <a:ext cx="0" cy="0"/>
          <a:chOff x="0" y="0"/>
          <a:chExt cx="0" cy="0"/>
        </a:xfrm>
      </p:grpSpPr>
      <p:sp>
        <p:nvSpPr>
          <p:cNvPr id="77" name="Google Shape;77;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8" name="Google Shape;78;p19"/>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79" name="Google Shape;79;p1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80" name="Shape 80"/>
        <p:cNvGrpSpPr/>
        <p:nvPr/>
      </p:nvGrpSpPr>
      <p:grpSpPr>
        <a:xfrm>
          <a:off x="0" y="0"/>
          <a:ext cx="0" cy="0"/>
          <a:chOff x="0" y="0"/>
          <a:chExt cx="0" cy="0"/>
        </a:xfrm>
      </p:grpSpPr>
      <p:sp>
        <p:nvSpPr>
          <p:cNvPr id="81" name="Google Shape;81;p20"/>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82" name="Google Shape;82;p2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3" name="Shape 83"/>
        <p:cNvGrpSpPr/>
        <p:nvPr/>
      </p:nvGrpSpPr>
      <p:grpSpPr>
        <a:xfrm>
          <a:off x="0" y="0"/>
          <a:ext cx="0" cy="0"/>
          <a:chOff x="0" y="0"/>
          <a:chExt cx="0" cy="0"/>
        </a:xfrm>
      </p:grpSpPr>
      <p:sp>
        <p:nvSpPr>
          <p:cNvPr id="84" name="Google Shape;84;p21"/>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 name="Google Shape;85;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6" name="Google Shape;86;p21"/>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7" name="Google Shape;87;p21"/>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8" name="Google Shape;88;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89" name="Google Shape;89;p2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0" name="Shape 90"/>
        <p:cNvGrpSpPr/>
        <p:nvPr/>
      </p:nvGrpSpPr>
      <p:grpSpPr>
        <a:xfrm>
          <a:off x="0" y="0"/>
          <a:ext cx="0" cy="0"/>
          <a:chOff x="0" y="0"/>
          <a:chExt cx="0" cy="0"/>
        </a:xfrm>
      </p:grpSpPr>
      <p:sp>
        <p:nvSpPr>
          <p:cNvPr id="91" name="Google Shape;91;p22"/>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92" name="Google Shape;92;p2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3" name="Shape 93"/>
        <p:cNvGrpSpPr/>
        <p:nvPr/>
      </p:nvGrpSpPr>
      <p:grpSpPr>
        <a:xfrm>
          <a:off x="0" y="0"/>
          <a:ext cx="0" cy="0"/>
          <a:chOff x="0" y="0"/>
          <a:chExt cx="0" cy="0"/>
        </a:xfrm>
      </p:grpSpPr>
      <p:sp>
        <p:nvSpPr>
          <p:cNvPr id="94" name="Google Shape;94;p23"/>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3"/>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96" name="Google Shape;96;p23"/>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97" name="Google Shape;97;p2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p2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obj">
  <p:cSld name="OBJECT">
    <p:spTree>
      <p:nvGrpSpPr>
        <p:cNvPr id="100" name="Shape 100"/>
        <p:cNvGrpSpPr/>
        <p:nvPr/>
      </p:nvGrpSpPr>
      <p:grpSpPr>
        <a:xfrm>
          <a:off x="0" y="0"/>
          <a:ext cx="0" cy="0"/>
          <a:chOff x="0" y="0"/>
          <a:chExt cx="0" cy="0"/>
        </a:xfrm>
      </p:grpSpPr>
      <p:sp>
        <p:nvSpPr>
          <p:cNvPr id="101" name="Google Shape;101;p25"/>
          <p:cNvSpPr txBox="1"/>
          <p:nvPr>
            <p:ph idx="11" type="ftr"/>
          </p:nvPr>
        </p:nvSpPr>
        <p:spPr>
          <a:xfrm>
            <a:off x="3108960" y="4783457"/>
            <a:ext cx="2926200" cy="1833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SzPts val="900"/>
              <a:buNone/>
              <a:defRPr sz="900">
                <a:solidFill>
                  <a:srgbClr val="888888"/>
                </a:solidFill>
              </a:defRPr>
            </a:lvl1pPr>
            <a:lvl2pPr lvl="1" rtl="0" algn="l">
              <a:spcBef>
                <a:spcPts val="0"/>
              </a:spcBef>
              <a:spcAft>
                <a:spcPts val="0"/>
              </a:spcAft>
              <a:buSzPts val="900"/>
              <a:buNone/>
              <a:defRPr sz="900"/>
            </a:lvl2pPr>
            <a:lvl3pPr lvl="2" rtl="0" algn="l">
              <a:spcBef>
                <a:spcPts val="0"/>
              </a:spcBef>
              <a:spcAft>
                <a:spcPts val="0"/>
              </a:spcAft>
              <a:buSzPts val="900"/>
              <a:buNone/>
              <a:defRPr sz="900"/>
            </a:lvl3pPr>
            <a:lvl4pPr lvl="3" rtl="0" algn="l">
              <a:spcBef>
                <a:spcPts val="0"/>
              </a:spcBef>
              <a:spcAft>
                <a:spcPts val="0"/>
              </a:spcAft>
              <a:buSzPts val="900"/>
              <a:buNone/>
              <a:defRPr sz="900"/>
            </a:lvl4pPr>
            <a:lvl5pPr lvl="4" rtl="0" algn="l">
              <a:spcBef>
                <a:spcPts val="0"/>
              </a:spcBef>
              <a:spcAft>
                <a:spcPts val="0"/>
              </a:spcAft>
              <a:buSzPts val="900"/>
              <a:buNone/>
              <a:defRPr sz="900"/>
            </a:lvl5pPr>
            <a:lvl6pPr lvl="5" rtl="0" algn="l">
              <a:spcBef>
                <a:spcPts val="0"/>
              </a:spcBef>
              <a:spcAft>
                <a:spcPts val="0"/>
              </a:spcAft>
              <a:buSzPts val="900"/>
              <a:buNone/>
              <a:defRPr sz="900"/>
            </a:lvl6pPr>
            <a:lvl7pPr lvl="6" rtl="0" algn="l">
              <a:spcBef>
                <a:spcPts val="0"/>
              </a:spcBef>
              <a:spcAft>
                <a:spcPts val="0"/>
              </a:spcAft>
              <a:buSzPts val="900"/>
              <a:buNone/>
              <a:defRPr sz="900"/>
            </a:lvl7pPr>
            <a:lvl8pPr lvl="7" rtl="0" algn="l">
              <a:spcBef>
                <a:spcPts val="0"/>
              </a:spcBef>
              <a:spcAft>
                <a:spcPts val="0"/>
              </a:spcAft>
              <a:buSzPts val="900"/>
              <a:buNone/>
              <a:defRPr sz="900"/>
            </a:lvl8pPr>
            <a:lvl9pPr lvl="8" rtl="0" algn="l">
              <a:spcBef>
                <a:spcPts val="0"/>
              </a:spcBef>
              <a:spcAft>
                <a:spcPts val="0"/>
              </a:spcAft>
              <a:buSzPts val="900"/>
              <a:buNone/>
              <a:defRPr sz="900"/>
            </a:lvl9pPr>
          </a:lstStyle>
          <a:p/>
        </p:txBody>
      </p:sp>
      <p:sp>
        <p:nvSpPr>
          <p:cNvPr id="102" name="Google Shape;102;p25"/>
          <p:cNvSpPr txBox="1"/>
          <p:nvPr>
            <p:ph idx="10" type="dt"/>
          </p:nvPr>
        </p:nvSpPr>
        <p:spPr>
          <a:xfrm>
            <a:off x="457200" y="4783457"/>
            <a:ext cx="2103000" cy="1833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900"/>
              <a:buNone/>
              <a:defRPr sz="900">
                <a:solidFill>
                  <a:srgbClr val="888888"/>
                </a:solidFill>
              </a:defRPr>
            </a:lvl1pPr>
            <a:lvl2pPr lvl="1" rtl="0" algn="l">
              <a:spcBef>
                <a:spcPts val="0"/>
              </a:spcBef>
              <a:spcAft>
                <a:spcPts val="0"/>
              </a:spcAft>
              <a:buSzPts val="900"/>
              <a:buNone/>
              <a:defRPr sz="900"/>
            </a:lvl2pPr>
            <a:lvl3pPr lvl="2" rtl="0" algn="l">
              <a:spcBef>
                <a:spcPts val="0"/>
              </a:spcBef>
              <a:spcAft>
                <a:spcPts val="0"/>
              </a:spcAft>
              <a:buSzPts val="900"/>
              <a:buNone/>
              <a:defRPr sz="900"/>
            </a:lvl3pPr>
            <a:lvl4pPr lvl="3" rtl="0" algn="l">
              <a:spcBef>
                <a:spcPts val="0"/>
              </a:spcBef>
              <a:spcAft>
                <a:spcPts val="0"/>
              </a:spcAft>
              <a:buSzPts val="900"/>
              <a:buNone/>
              <a:defRPr sz="900"/>
            </a:lvl4pPr>
            <a:lvl5pPr lvl="4" rtl="0" algn="l">
              <a:spcBef>
                <a:spcPts val="0"/>
              </a:spcBef>
              <a:spcAft>
                <a:spcPts val="0"/>
              </a:spcAft>
              <a:buSzPts val="900"/>
              <a:buNone/>
              <a:defRPr sz="900"/>
            </a:lvl5pPr>
            <a:lvl6pPr lvl="5" rtl="0" algn="l">
              <a:spcBef>
                <a:spcPts val="0"/>
              </a:spcBef>
              <a:spcAft>
                <a:spcPts val="0"/>
              </a:spcAft>
              <a:buSzPts val="900"/>
              <a:buNone/>
              <a:defRPr sz="900"/>
            </a:lvl6pPr>
            <a:lvl7pPr lvl="6" rtl="0" algn="l">
              <a:spcBef>
                <a:spcPts val="0"/>
              </a:spcBef>
              <a:spcAft>
                <a:spcPts val="0"/>
              </a:spcAft>
              <a:buSzPts val="900"/>
              <a:buNone/>
              <a:defRPr sz="900"/>
            </a:lvl7pPr>
            <a:lvl8pPr lvl="7" rtl="0" algn="l">
              <a:spcBef>
                <a:spcPts val="0"/>
              </a:spcBef>
              <a:spcAft>
                <a:spcPts val="0"/>
              </a:spcAft>
              <a:buSzPts val="900"/>
              <a:buNone/>
              <a:defRPr sz="900"/>
            </a:lvl8pPr>
            <a:lvl9pPr lvl="8" rtl="0" algn="l">
              <a:spcBef>
                <a:spcPts val="0"/>
              </a:spcBef>
              <a:spcAft>
                <a:spcPts val="0"/>
              </a:spcAft>
              <a:buSzPts val="900"/>
              <a:buNone/>
              <a:defRPr sz="900"/>
            </a:lvl9pPr>
          </a:lstStyle>
          <a:p/>
        </p:txBody>
      </p:sp>
      <p:sp>
        <p:nvSpPr>
          <p:cNvPr id="103" name="Google Shape;103;p25"/>
          <p:cNvSpPr txBox="1"/>
          <p:nvPr>
            <p:ph idx="12" type="sldNum"/>
          </p:nvPr>
        </p:nvSpPr>
        <p:spPr>
          <a:xfrm>
            <a:off x="8796712" y="4900108"/>
            <a:ext cx="207900" cy="105000"/>
          </a:xfrm>
          <a:prstGeom prst="rect">
            <a:avLst/>
          </a:prstGeom>
          <a:noFill/>
          <a:ln>
            <a:noFill/>
          </a:ln>
        </p:spPr>
        <p:txBody>
          <a:bodyPr anchorCtr="0" anchor="t" bIns="0" lIns="0" spcFirstLastPara="1" rIns="0" wrap="square" tIns="0">
            <a:noAutofit/>
          </a:bodyPr>
          <a:lstStyle>
            <a:lvl1pPr indent="0" lvl="0" marL="25400" marR="0" rtl="0" algn="l">
              <a:spcBef>
                <a:spcPts val="0"/>
              </a:spcBef>
              <a:buNone/>
              <a:defRPr b="0" i="0" sz="700" u="none" cap="none" strike="noStrike">
                <a:solidFill>
                  <a:schemeClr val="lt1"/>
                </a:solidFill>
                <a:latin typeface="Nunito Sans"/>
                <a:ea typeface="Nunito Sans"/>
                <a:cs typeface="Nunito Sans"/>
                <a:sym typeface="Nunito Sans"/>
              </a:defRPr>
            </a:lvl1pPr>
            <a:lvl2pPr indent="0" lvl="1" marL="25400" marR="0" rtl="0" algn="l">
              <a:spcBef>
                <a:spcPts val="0"/>
              </a:spcBef>
              <a:buNone/>
              <a:defRPr b="0" i="0" sz="700" u="none" cap="none" strike="noStrike">
                <a:solidFill>
                  <a:schemeClr val="lt1"/>
                </a:solidFill>
                <a:latin typeface="Nunito Sans"/>
                <a:ea typeface="Nunito Sans"/>
                <a:cs typeface="Nunito Sans"/>
                <a:sym typeface="Nunito Sans"/>
              </a:defRPr>
            </a:lvl2pPr>
            <a:lvl3pPr indent="0" lvl="2" marL="25400" marR="0" rtl="0" algn="l">
              <a:spcBef>
                <a:spcPts val="0"/>
              </a:spcBef>
              <a:buNone/>
              <a:defRPr b="0" i="0" sz="700" u="none" cap="none" strike="noStrike">
                <a:solidFill>
                  <a:schemeClr val="lt1"/>
                </a:solidFill>
                <a:latin typeface="Nunito Sans"/>
                <a:ea typeface="Nunito Sans"/>
                <a:cs typeface="Nunito Sans"/>
                <a:sym typeface="Nunito Sans"/>
              </a:defRPr>
            </a:lvl3pPr>
            <a:lvl4pPr indent="0" lvl="3" marL="25400" marR="0" rtl="0" algn="l">
              <a:spcBef>
                <a:spcPts val="0"/>
              </a:spcBef>
              <a:buNone/>
              <a:defRPr b="0" i="0" sz="700" u="none" cap="none" strike="noStrike">
                <a:solidFill>
                  <a:schemeClr val="lt1"/>
                </a:solidFill>
                <a:latin typeface="Nunito Sans"/>
                <a:ea typeface="Nunito Sans"/>
                <a:cs typeface="Nunito Sans"/>
                <a:sym typeface="Nunito Sans"/>
              </a:defRPr>
            </a:lvl4pPr>
            <a:lvl5pPr indent="0" lvl="4" marL="25400" marR="0" rtl="0" algn="l">
              <a:spcBef>
                <a:spcPts val="0"/>
              </a:spcBef>
              <a:buNone/>
              <a:defRPr b="0" i="0" sz="700" u="none" cap="none" strike="noStrike">
                <a:solidFill>
                  <a:schemeClr val="lt1"/>
                </a:solidFill>
                <a:latin typeface="Nunito Sans"/>
                <a:ea typeface="Nunito Sans"/>
                <a:cs typeface="Nunito Sans"/>
                <a:sym typeface="Nunito Sans"/>
              </a:defRPr>
            </a:lvl5pPr>
            <a:lvl6pPr indent="0" lvl="5" marL="25400" marR="0" rtl="0" algn="l">
              <a:spcBef>
                <a:spcPts val="0"/>
              </a:spcBef>
              <a:buNone/>
              <a:defRPr b="0" i="0" sz="700" u="none" cap="none" strike="noStrike">
                <a:solidFill>
                  <a:schemeClr val="lt1"/>
                </a:solidFill>
                <a:latin typeface="Nunito Sans"/>
                <a:ea typeface="Nunito Sans"/>
                <a:cs typeface="Nunito Sans"/>
                <a:sym typeface="Nunito Sans"/>
              </a:defRPr>
            </a:lvl6pPr>
            <a:lvl7pPr indent="0" lvl="6" marL="25400" marR="0" rtl="0" algn="l">
              <a:spcBef>
                <a:spcPts val="0"/>
              </a:spcBef>
              <a:buNone/>
              <a:defRPr b="0" i="0" sz="700" u="none" cap="none" strike="noStrike">
                <a:solidFill>
                  <a:schemeClr val="lt1"/>
                </a:solidFill>
                <a:latin typeface="Nunito Sans"/>
                <a:ea typeface="Nunito Sans"/>
                <a:cs typeface="Nunito Sans"/>
                <a:sym typeface="Nunito Sans"/>
              </a:defRPr>
            </a:lvl7pPr>
            <a:lvl8pPr indent="0" lvl="7" marL="25400" marR="0" rtl="0" algn="l">
              <a:spcBef>
                <a:spcPts val="0"/>
              </a:spcBef>
              <a:buNone/>
              <a:defRPr b="0" i="0" sz="700" u="none" cap="none" strike="noStrike">
                <a:solidFill>
                  <a:schemeClr val="lt1"/>
                </a:solidFill>
                <a:latin typeface="Nunito Sans"/>
                <a:ea typeface="Nunito Sans"/>
                <a:cs typeface="Nunito Sans"/>
                <a:sym typeface="Nunito Sans"/>
              </a:defRPr>
            </a:lvl8pPr>
            <a:lvl9pPr indent="0" lvl="8" marL="25400" marR="0" rtl="0" algn="l">
              <a:spcBef>
                <a:spcPts val="0"/>
              </a:spcBef>
              <a:buNone/>
              <a:defRPr b="0" i="0" sz="700" u="none" cap="none" strike="noStrike">
                <a:solidFill>
                  <a:schemeClr val="lt1"/>
                </a:solidFill>
                <a:latin typeface="Nunito Sans"/>
                <a:ea typeface="Nunito Sans"/>
                <a:cs typeface="Nunito Sans"/>
                <a:sym typeface="Nunito Sans"/>
              </a:defRPr>
            </a:lvl9pPr>
          </a:lstStyle>
          <a:p>
            <a:pPr indent="0" lvl="0" marL="254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8" name="Shape 108"/>
        <p:cNvGrpSpPr/>
        <p:nvPr/>
      </p:nvGrpSpPr>
      <p:grpSpPr>
        <a:xfrm>
          <a:off x="0" y="0"/>
          <a:ext cx="0" cy="0"/>
          <a:chOff x="0" y="0"/>
          <a:chExt cx="0" cy="0"/>
        </a:xfrm>
      </p:grpSpPr>
      <p:sp>
        <p:nvSpPr>
          <p:cNvPr id="109" name="Google Shape;109;p2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0" name="Google Shape;110;p2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1" name="Google Shape;111;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2" name="Shape 112"/>
        <p:cNvGrpSpPr/>
        <p:nvPr/>
      </p:nvGrpSpPr>
      <p:grpSpPr>
        <a:xfrm>
          <a:off x="0" y="0"/>
          <a:ext cx="0" cy="0"/>
          <a:chOff x="0" y="0"/>
          <a:chExt cx="0" cy="0"/>
        </a:xfrm>
      </p:grpSpPr>
      <p:sp>
        <p:nvSpPr>
          <p:cNvPr id="113" name="Google Shape;113;p28"/>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4" name="Google Shape;114;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5" name="Shape 115"/>
        <p:cNvGrpSpPr/>
        <p:nvPr/>
      </p:nvGrpSpPr>
      <p:grpSpPr>
        <a:xfrm>
          <a:off x="0" y="0"/>
          <a:ext cx="0" cy="0"/>
          <a:chOff x="0" y="0"/>
          <a:chExt cx="0" cy="0"/>
        </a:xfrm>
      </p:grpSpPr>
      <p:sp>
        <p:nvSpPr>
          <p:cNvPr id="116" name="Google Shape;116;p2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7" name="Google Shape;117;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18" name="Google Shape;118;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9" name="Shape 119"/>
        <p:cNvGrpSpPr/>
        <p:nvPr/>
      </p:nvGrpSpPr>
      <p:grpSpPr>
        <a:xfrm>
          <a:off x="0" y="0"/>
          <a:ext cx="0" cy="0"/>
          <a:chOff x="0" y="0"/>
          <a:chExt cx="0" cy="0"/>
        </a:xfrm>
      </p:grpSpPr>
      <p:sp>
        <p:nvSpPr>
          <p:cNvPr id="120" name="Google Shape;120;p3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1" name="Google Shape;121;p3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22" name="Google Shape;122;p3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23" name="Google Shape;123;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3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6" name="Google Shape;126;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7" name="Shape 127"/>
        <p:cNvGrpSpPr/>
        <p:nvPr/>
      </p:nvGrpSpPr>
      <p:grpSpPr>
        <a:xfrm>
          <a:off x="0" y="0"/>
          <a:ext cx="0" cy="0"/>
          <a:chOff x="0" y="0"/>
          <a:chExt cx="0" cy="0"/>
        </a:xfrm>
      </p:grpSpPr>
      <p:sp>
        <p:nvSpPr>
          <p:cNvPr id="128" name="Google Shape;128;p32"/>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9" name="Google Shape;129;p32"/>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0" name="Google Shape;130;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1" name="Shape 131"/>
        <p:cNvGrpSpPr/>
        <p:nvPr/>
      </p:nvGrpSpPr>
      <p:grpSpPr>
        <a:xfrm>
          <a:off x="0" y="0"/>
          <a:ext cx="0" cy="0"/>
          <a:chOff x="0" y="0"/>
          <a:chExt cx="0" cy="0"/>
        </a:xfrm>
      </p:grpSpPr>
      <p:sp>
        <p:nvSpPr>
          <p:cNvPr id="132" name="Google Shape;132;p33"/>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3" name="Google Shape;133;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4" name="Shape 134"/>
        <p:cNvGrpSpPr/>
        <p:nvPr/>
      </p:nvGrpSpPr>
      <p:grpSpPr>
        <a:xfrm>
          <a:off x="0" y="0"/>
          <a:ext cx="0" cy="0"/>
          <a:chOff x="0" y="0"/>
          <a:chExt cx="0" cy="0"/>
        </a:xfrm>
      </p:grpSpPr>
      <p:sp>
        <p:nvSpPr>
          <p:cNvPr id="135" name="Google Shape;135;p3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4"/>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7" name="Google Shape;137;p34"/>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8" name="Google Shape;138;p34"/>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39" name="Google Shape;139;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0" name="Shape 140"/>
        <p:cNvGrpSpPr/>
        <p:nvPr/>
      </p:nvGrpSpPr>
      <p:grpSpPr>
        <a:xfrm>
          <a:off x="0" y="0"/>
          <a:ext cx="0" cy="0"/>
          <a:chOff x="0" y="0"/>
          <a:chExt cx="0" cy="0"/>
        </a:xfrm>
      </p:grpSpPr>
      <p:sp>
        <p:nvSpPr>
          <p:cNvPr id="141" name="Google Shape;141;p35"/>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42" name="Google Shape;142;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3" name="Shape 143"/>
        <p:cNvGrpSpPr/>
        <p:nvPr/>
      </p:nvGrpSpPr>
      <p:grpSpPr>
        <a:xfrm>
          <a:off x="0" y="0"/>
          <a:ext cx="0" cy="0"/>
          <a:chOff x="0" y="0"/>
          <a:chExt cx="0" cy="0"/>
        </a:xfrm>
      </p:grpSpPr>
      <p:sp>
        <p:nvSpPr>
          <p:cNvPr id="144" name="Google Shape;144;p36"/>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5" name="Google Shape;145;p36"/>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46" name="Google Shape;146;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7" name="Shape 147"/>
        <p:cNvGrpSpPr/>
        <p:nvPr/>
      </p:nvGrpSpPr>
      <p:grpSpPr>
        <a:xfrm>
          <a:off x="0" y="0"/>
          <a:ext cx="0" cy="0"/>
          <a:chOff x="0" y="0"/>
          <a:chExt cx="0" cy="0"/>
        </a:xfrm>
      </p:grpSpPr>
      <p:sp>
        <p:nvSpPr>
          <p:cNvPr id="148" name="Google Shape;148;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9" name="Shape 149"/>
        <p:cNvGrpSpPr/>
        <p:nvPr/>
      </p:nvGrpSpPr>
      <p:grpSpPr>
        <a:xfrm>
          <a:off x="0" y="0"/>
          <a:ext cx="0" cy="0"/>
          <a:chOff x="0" y="0"/>
          <a:chExt cx="0" cy="0"/>
        </a:xfrm>
      </p:grpSpPr>
      <p:sp>
        <p:nvSpPr>
          <p:cNvPr id="150" name="Google Shape;150;p38"/>
          <p:cNvSpPr txBox="1"/>
          <p:nvPr>
            <p:ph type="title"/>
          </p:nvPr>
        </p:nvSpPr>
        <p:spPr>
          <a:xfrm>
            <a:off x="872786" y="1924535"/>
            <a:ext cx="2622000" cy="1626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900"/>
              <a:buNone/>
              <a:defRPr b="0" i="0" sz="1100">
                <a:solidFill>
                  <a:schemeClr val="lt1"/>
                </a:solidFill>
                <a:latin typeface="Nunito Sans ExtraLight"/>
                <a:ea typeface="Nunito Sans ExtraLight"/>
                <a:cs typeface="Nunito Sans ExtraLight"/>
                <a:sym typeface="Nunito Sans ExtraLight"/>
              </a:defRPr>
            </a:lvl1pPr>
            <a:lvl2pPr lvl="1" rtl="0" algn="l">
              <a:lnSpc>
                <a:spcPct val="100000"/>
              </a:lnSpc>
              <a:spcBef>
                <a:spcPts val="0"/>
              </a:spcBef>
              <a:spcAft>
                <a:spcPts val="0"/>
              </a:spcAft>
              <a:buSzPts val="900"/>
              <a:buNone/>
              <a:defRPr sz="900"/>
            </a:lvl2pPr>
            <a:lvl3pPr lvl="2" rtl="0" algn="l">
              <a:lnSpc>
                <a:spcPct val="100000"/>
              </a:lnSpc>
              <a:spcBef>
                <a:spcPts val="0"/>
              </a:spcBef>
              <a:spcAft>
                <a:spcPts val="0"/>
              </a:spcAft>
              <a:buSzPts val="900"/>
              <a:buNone/>
              <a:defRPr sz="900"/>
            </a:lvl3pPr>
            <a:lvl4pPr lvl="3" rtl="0" algn="l">
              <a:lnSpc>
                <a:spcPct val="100000"/>
              </a:lnSpc>
              <a:spcBef>
                <a:spcPts val="0"/>
              </a:spcBef>
              <a:spcAft>
                <a:spcPts val="0"/>
              </a:spcAft>
              <a:buSzPts val="900"/>
              <a:buNone/>
              <a:defRPr sz="900"/>
            </a:lvl4pPr>
            <a:lvl5pPr lvl="4" rtl="0" algn="l">
              <a:lnSpc>
                <a:spcPct val="100000"/>
              </a:lnSpc>
              <a:spcBef>
                <a:spcPts val="0"/>
              </a:spcBef>
              <a:spcAft>
                <a:spcPts val="0"/>
              </a:spcAft>
              <a:buSzPts val="900"/>
              <a:buNone/>
              <a:defRPr sz="900"/>
            </a:lvl5pPr>
            <a:lvl6pPr lvl="5" rtl="0" algn="l">
              <a:lnSpc>
                <a:spcPct val="100000"/>
              </a:lnSpc>
              <a:spcBef>
                <a:spcPts val="0"/>
              </a:spcBef>
              <a:spcAft>
                <a:spcPts val="0"/>
              </a:spcAft>
              <a:buSzPts val="900"/>
              <a:buNone/>
              <a:defRPr sz="900"/>
            </a:lvl6pPr>
            <a:lvl7pPr lvl="6" rtl="0" algn="l">
              <a:lnSpc>
                <a:spcPct val="100000"/>
              </a:lnSpc>
              <a:spcBef>
                <a:spcPts val="0"/>
              </a:spcBef>
              <a:spcAft>
                <a:spcPts val="0"/>
              </a:spcAft>
              <a:buSzPts val="900"/>
              <a:buNone/>
              <a:defRPr sz="900"/>
            </a:lvl7pPr>
            <a:lvl8pPr lvl="7" rtl="0" algn="l">
              <a:lnSpc>
                <a:spcPct val="100000"/>
              </a:lnSpc>
              <a:spcBef>
                <a:spcPts val="0"/>
              </a:spcBef>
              <a:spcAft>
                <a:spcPts val="0"/>
              </a:spcAft>
              <a:buSzPts val="900"/>
              <a:buNone/>
              <a:defRPr sz="900"/>
            </a:lvl8pPr>
            <a:lvl9pPr lvl="8" rtl="0" algn="l">
              <a:lnSpc>
                <a:spcPct val="100000"/>
              </a:lnSpc>
              <a:spcBef>
                <a:spcPts val="0"/>
              </a:spcBef>
              <a:spcAft>
                <a:spcPts val="0"/>
              </a:spcAft>
              <a:buSzPts val="900"/>
              <a:buNone/>
              <a:defRPr sz="900"/>
            </a:lvl9pPr>
          </a:lstStyle>
          <a:p/>
        </p:txBody>
      </p:sp>
      <p:sp>
        <p:nvSpPr>
          <p:cNvPr id="151" name="Google Shape;151;p38"/>
          <p:cNvSpPr txBox="1"/>
          <p:nvPr>
            <p:ph idx="1" type="body"/>
          </p:nvPr>
        </p:nvSpPr>
        <p:spPr>
          <a:xfrm>
            <a:off x="535248" y="1414888"/>
            <a:ext cx="3997500" cy="2205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SzPts val="900"/>
              <a:buNone/>
              <a:defRPr b="1" i="0" sz="1400">
                <a:solidFill>
                  <a:schemeClr val="lt1"/>
                </a:solidFill>
                <a:latin typeface="Nunito Sans ExtraBold"/>
                <a:ea typeface="Nunito Sans ExtraBold"/>
                <a:cs typeface="Nunito Sans ExtraBold"/>
                <a:sym typeface="Nunito Sans ExtraBold"/>
              </a:defRPr>
            </a:lvl1pPr>
            <a:lvl2pPr indent="-228600" lvl="1" marL="914400" rtl="0" algn="l">
              <a:lnSpc>
                <a:spcPct val="115000"/>
              </a:lnSpc>
              <a:spcBef>
                <a:spcPts val="1600"/>
              </a:spcBef>
              <a:spcAft>
                <a:spcPts val="0"/>
              </a:spcAft>
              <a:buSzPts val="900"/>
              <a:buNone/>
              <a:defRPr sz="900"/>
            </a:lvl2pPr>
            <a:lvl3pPr indent="-228600" lvl="2" marL="1371600" rtl="0" algn="l">
              <a:lnSpc>
                <a:spcPct val="115000"/>
              </a:lnSpc>
              <a:spcBef>
                <a:spcPts val="1600"/>
              </a:spcBef>
              <a:spcAft>
                <a:spcPts val="0"/>
              </a:spcAft>
              <a:buSzPts val="900"/>
              <a:buNone/>
              <a:defRPr sz="900"/>
            </a:lvl3pPr>
            <a:lvl4pPr indent="-228600" lvl="3" marL="1828800" rtl="0" algn="l">
              <a:lnSpc>
                <a:spcPct val="115000"/>
              </a:lnSpc>
              <a:spcBef>
                <a:spcPts val="1600"/>
              </a:spcBef>
              <a:spcAft>
                <a:spcPts val="0"/>
              </a:spcAft>
              <a:buSzPts val="900"/>
              <a:buNone/>
              <a:defRPr sz="900"/>
            </a:lvl4pPr>
            <a:lvl5pPr indent="-228600" lvl="4" marL="2286000" rtl="0" algn="l">
              <a:lnSpc>
                <a:spcPct val="115000"/>
              </a:lnSpc>
              <a:spcBef>
                <a:spcPts val="1600"/>
              </a:spcBef>
              <a:spcAft>
                <a:spcPts val="0"/>
              </a:spcAft>
              <a:buSzPts val="900"/>
              <a:buNone/>
              <a:defRPr sz="900"/>
            </a:lvl5pPr>
            <a:lvl6pPr indent="-228600" lvl="5" marL="2743200" rtl="0" algn="l">
              <a:lnSpc>
                <a:spcPct val="115000"/>
              </a:lnSpc>
              <a:spcBef>
                <a:spcPts val="1600"/>
              </a:spcBef>
              <a:spcAft>
                <a:spcPts val="0"/>
              </a:spcAft>
              <a:buSzPts val="900"/>
              <a:buNone/>
              <a:defRPr sz="900"/>
            </a:lvl6pPr>
            <a:lvl7pPr indent="-228600" lvl="6" marL="3200400" rtl="0" algn="l">
              <a:lnSpc>
                <a:spcPct val="115000"/>
              </a:lnSpc>
              <a:spcBef>
                <a:spcPts val="1600"/>
              </a:spcBef>
              <a:spcAft>
                <a:spcPts val="0"/>
              </a:spcAft>
              <a:buSzPts val="900"/>
              <a:buNone/>
              <a:defRPr sz="900"/>
            </a:lvl7pPr>
            <a:lvl8pPr indent="-228600" lvl="7" marL="3657600" rtl="0" algn="l">
              <a:lnSpc>
                <a:spcPct val="115000"/>
              </a:lnSpc>
              <a:spcBef>
                <a:spcPts val="1600"/>
              </a:spcBef>
              <a:spcAft>
                <a:spcPts val="0"/>
              </a:spcAft>
              <a:buSzPts val="900"/>
              <a:buNone/>
              <a:defRPr sz="900"/>
            </a:lvl8pPr>
            <a:lvl9pPr indent="-228600" lvl="8" marL="4114800" rtl="0" algn="l">
              <a:lnSpc>
                <a:spcPct val="115000"/>
              </a:lnSpc>
              <a:spcBef>
                <a:spcPts val="1600"/>
              </a:spcBef>
              <a:spcAft>
                <a:spcPts val="1600"/>
              </a:spcAft>
              <a:buSzPts val="900"/>
              <a:buNone/>
              <a:defRPr sz="900"/>
            </a:lvl9pPr>
          </a:lstStyle>
          <a:p/>
        </p:txBody>
      </p:sp>
      <p:sp>
        <p:nvSpPr>
          <p:cNvPr id="152" name="Google Shape;152;p38"/>
          <p:cNvSpPr txBox="1"/>
          <p:nvPr>
            <p:ph idx="11" type="ftr"/>
          </p:nvPr>
        </p:nvSpPr>
        <p:spPr>
          <a:xfrm>
            <a:off x="3108960" y="4783457"/>
            <a:ext cx="2926200" cy="1833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153" name="Google Shape;153;p38"/>
          <p:cNvSpPr txBox="1"/>
          <p:nvPr>
            <p:ph idx="10" type="dt"/>
          </p:nvPr>
        </p:nvSpPr>
        <p:spPr>
          <a:xfrm>
            <a:off x="457200" y="4783457"/>
            <a:ext cx="2103000" cy="183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154" name="Google Shape;154;p38"/>
          <p:cNvSpPr txBox="1"/>
          <p:nvPr>
            <p:ph idx="12" type="sldNum"/>
          </p:nvPr>
        </p:nvSpPr>
        <p:spPr>
          <a:xfrm>
            <a:off x="8796712" y="4900108"/>
            <a:ext cx="207900" cy="105000"/>
          </a:xfrm>
          <a:prstGeom prst="rect">
            <a:avLst/>
          </a:prstGeom>
          <a:noFill/>
          <a:ln>
            <a:noFill/>
          </a:ln>
        </p:spPr>
        <p:txBody>
          <a:bodyPr anchorCtr="0" anchor="t" bIns="0" lIns="0" spcFirstLastPara="1" rIns="0" wrap="square" tIns="0">
            <a:noAutofit/>
          </a:bodyPr>
          <a:lstStyle>
            <a:lvl1pPr indent="0" lvl="0" marL="25400" marR="0" rtl="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Nunito Sans"/>
                <a:ea typeface="Nunito Sans"/>
                <a:cs typeface="Nunito Sans"/>
                <a:sym typeface="Nunito Sans"/>
              </a:defRPr>
            </a:lvl1pPr>
            <a:lvl2pPr indent="0" lvl="1" marL="25400" marR="0" rtl="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Nunito Sans"/>
                <a:ea typeface="Nunito Sans"/>
                <a:cs typeface="Nunito Sans"/>
                <a:sym typeface="Nunito Sans"/>
              </a:defRPr>
            </a:lvl2pPr>
            <a:lvl3pPr indent="0" lvl="2" marL="25400" marR="0" rtl="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Nunito Sans"/>
                <a:ea typeface="Nunito Sans"/>
                <a:cs typeface="Nunito Sans"/>
                <a:sym typeface="Nunito Sans"/>
              </a:defRPr>
            </a:lvl3pPr>
            <a:lvl4pPr indent="0" lvl="3" marL="25400" marR="0" rtl="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Nunito Sans"/>
                <a:ea typeface="Nunito Sans"/>
                <a:cs typeface="Nunito Sans"/>
                <a:sym typeface="Nunito Sans"/>
              </a:defRPr>
            </a:lvl4pPr>
            <a:lvl5pPr indent="0" lvl="4" marL="25400" marR="0" rtl="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Nunito Sans"/>
                <a:ea typeface="Nunito Sans"/>
                <a:cs typeface="Nunito Sans"/>
                <a:sym typeface="Nunito Sans"/>
              </a:defRPr>
            </a:lvl5pPr>
            <a:lvl6pPr indent="0" lvl="5" marL="25400" marR="0" rtl="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Nunito Sans"/>
                <a:ea typeface="Nunito Sans"/>
                <a:cs typeface="Nunito Sans"/>
                <a:sym typeface="Nunito Sans"/>
              </a:defRPr>
            </a:lvl6pPr>
            <a:lvl7pPr indent="0" lvl="6" marL="25400" marR="0" rtl="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Nunito Sans"/>
                <a:ea typeface="Nunito Sans"/>
                <a:cs typeface="Nunito Sans"/>
                <a:sym typeface="Nunito Sans"/>
              </a:defRPr>
            </a:lvl7pPr>
            <a:lvl8pPr indent="0" lvl="7" marL="25400" marR="0" rtl="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Nunito Sans"/>
                <a:ea typeface="Nunito Sans"/>
                <a:cs typeface="Nunito Sans"/>
                <a:sym typeface="Nunito Sans"/>
              </a:defRPr>
            </a:lvl8pPr>
            <a:lvl9pPr indent="0" lvl="8" marL="25400" marR="0" rtl="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Nunito Sans"/>
                <a:ea typeface="Nunito Sans"/>
                <a:cs typeface="Nunito Sans"/>
                <a:sym typeface="Nunito Sans"/>
              </a:defRPr>
            </a:lvl9pPr>
          </a:lstStyle>
          <a:p>
            <a:pPr indent="0" lvl="0" marL="254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obj">
  <p:cSld name="OBJECT">
    <p:spTree>
      <p:nvGrpSpPr>
        <p:cNvPr id="155" name="Shape 155"/>
        <p:cNvGrpSpPr/>
        <p:nvPr/>
      </p:nvGrpSpPr>
      <p:grpSpPr>
        <a:xfrm>
          <a:off x="0" y="0"/>
          <a:ext cx="0" cy="0"/>
          <a:chOff x="0" y="0"/>
          <a:chExt cx="0" cy="0"/>
        </a:xfrm>
      </p:grpSpPr>
      <p:sp>
        <p:nvSpPr>
          <p:cNvPr id="156" name="Google Shape;156;p39"/>
          <p:cNvSpPr txBox="1"/>
          <p:nvPr>
            <p:ph idx="11" type="ftr"/>
          </p:nvPr>
        </p:nvSpPr>
        <p:spPr>
          <a:xfrm>
            <a:off x="3108960" y="4783457"/>
            <a:ext cx="2926200" cy="1833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SzPts val="900"/>
              <a:buNone/>
              <a:defRPr sz="900">
                <a:solidFill>
                  <a:srgbClr val="888888"/>
                </a:solidFill>
              </a:defRPr>
            </a:lvl1pPr>
            <a:lvl2pPr lvl="1" rtl="0" algn="l">
              <a:spcBef>
                <a:spcPts val="0"/>
              </a:spcBef>
              <a:spcAft>
                <a:spcPts val="0"/>
              </a:spcAft>
              <a:buSzPts val="900"/>
              <a:buNone/>
              <a:defRPr sz="900"/>
            </a:lvl2pPr>
            <a:lvl3pPr lvl="2" rtl="0" algn="l">
              <a:spcBef>
                <a:spcPts val="0"/>
              </a:spcBef>
              <a:spcAft>
                <a:spcPts val="0"/>
              </a:spcAft>
              <a:buSzPts val="900"/>
              <a:buNone/>
              <a:defRPr sz="900"/>
            </a:lvl3pPr>
            <a:lvl4pPr lvl="3" rtl="0" algn="l">
              <a:spcBef>
                <a:spcPts val="0"/>
              </a:spcBef>
              <a:spcAft>
                <a:spcPts val="0"/>
              </a:spcAft>
              <a:buSzPts val="900"/>
              <a:buNone/>
              <a:defRPr sz="900"/>
            </a:lvl4pPr>
            <a:lvl5pPr lvl="4" rtl="0" algn="l">
              <a:spcBef>
                <a:spcPts val="0"/>
              </a:spcBef>
              <a:spcAft>
                <a:spcPts val="0"/>
              </a:spcAft>
              <a:buSzPts val="900"/>
              <a:buNone/>
              <a:defRPr sz="900"/>
            </a:lvl5pPr>
            <a:lvl6pPr lvl="5" rtl="0" algn="l">
              <a:spcBef>
                <a:spcPts val="0"/>
              </a:spcBef>
              <a:spcAft>
                <a:spcPts val="0"/>
              </a:spcAft>
              <a:buSzPts val="900"/>
              <a:buNone/>
              <a:defRPr sz="900"/>
            </a:lvl6pPr>
            <a:lvl7pPr lvl="6" rtl="0" algn="l">
              <a:spcBef>
                <a:spcPts val="0"/>
              </a:spcBef>
              <a:spcAft>
                <a:spcPts val="0"/>
              </a:spcAft>
              <a:buSzPts val="900"/>
              <a:buNone/>
              <a:defRPr sz="900"/>
            </a:lvl7pPr>
            <a:lvl8pPr lvl="7" rtl="0" algn="l">
              <a:spcBef>
                <a:spcPts val="0"/>
              </a:spcBef>
              <a:spcAft>
                <a:spcPts val="0"/>
              </a:spcAft>
              <a:buSzPts val="900"/>
              <a:buNone/>
              <a:defRPr sz="900"/>
            </a:lvl8pPr>
            <a:lvl9pPr lvl="8" rtl="0" algn="l">
              <a:spcBef>
                <a:spcPts val="0"/>
              </a:spcBef>
              <a:spcAft>
                <a:spcPts val="0"/>
              </a:spcAft>
              <a:buSzPts val="900"/>
              <a:buNone/>
              <a:defRPr sz="900"/>
            </a:lvl9pPr>
          </a:lstStyle>
          <a:p/>
        </p:txBody>
      </p:sp>
      <p:sp>
        <p:nvSpPr>
          <p:cNvPr id="157" name="Google Shape;157;p39"/>
          <p:cNvSpPr txBox="1"/>
          <p:nvPr>
            <p:ph idx="10" type="dt"/>
          </p:nvPr>
        </p:nvSpPr>
        <p:spPr>
          <a:xfrm>
            <a:off x="457200" y="4783457"/>
            <a:ext cx="2103000" cy="1833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900"/>
              <a:buNone/>
              <a:defRPr sz="900">
                <a:solidFill>
                  <a:srgbClr val="888888"/>
                </a:solidFill>
              </a:defRPr>
            </a:lvl1pPr>
            <a:lvl2pPr lvl="1" rtl="0" algn="l">
              <a:spcBef>
                <a:spcPts val="0"/>
              </a:spcBef>
              <a:spcAft>
                <a:spcPts val="0"/>
              </a:spcAft>
              <a:buSzPts val="900"/>
              <a:buNone/>
              <a:defRPr sz="900"/>
            </a:lvl2pPr>
            <a:lvl3pPr lvl="2" rtl="0" algn="l">
              <a:spcBef>
                <a:spcPts val="0"/>
              </a:spcBef>
              <a:spcAft>
                <a:spcPts val="0"/>
              </a:spcAft>
              <a:buSzPts val="900"/>
              <a:buNone/>
              <a:defRPr sz="900"/>
            </a:lvl3pPr>
            <a:lvl4pPr lvl="3" rtl="0" algn="l">
              <a:spcBef>
                <a:spcPts val="0"/>
              </a:spcBef>
              <a:spcAft>
                <a:spcPts val="0"/>
              </a:spcAft>
              <a:buSzPts val="900"/>
              <a:buNone/>
              <a:defRPr sz="900"/>
            </a:lvl4pPr>
            <a:lvl5pPr lvl="4" rtl="0" algn="l">
              <a:spcBef>
                <a:spcPts val="0"/>
              </a:spcBef>
              <a:spcAft>
                <a:spcPts val="0"/>
              </a:spcAft>
              <a:buSzPts val="900"/>
              <a:buNone/>
              <a:defRPr sz="900"/>
            </a:lvl5pPr>
            <a:lvl6pPr lvl="5" rtl="0" algn="l">
              <a:spcBef>
                <a:spcPts val="0"/>
              </a:spcBef>
              <a:spcAft>
                <a:spcPts val="0"/>
              </a:spcAft>
              <a:buSzPts val="900"/>
              <a:buNone/>
              <a:defRPr sz="900"/>
            </a:lvl6pPr>
            <a:lvl7pPr lvl="6" rtl="0" algn="l">
              <a:spcBef>
                <a:spcPts val="0"/>
              </a:spcBef>
              <a:spcAft>
                <a:spcPts val="0"/>
              </a:spcAft>
              <a:buSzPts val="900"/>
              <a:buNone/>
              <a:defRPr sz="900"/>
            </a:lvl7pPr>
            <a:lvl8pPr lvl="7" rtl="0" algn="l">
              <a:spcBef>
                <a:spcPts val="0"/>
              </a:spcBef>
              <a:spcAft>
                <a:spcPts val="0"/>
              </a:spcAft>
              <a:buSzPts val="900"/>
              <a:buNone/>
              <a:defRPr sz="900"/>
            </a:lvl8pPr>
            <a:lvl9pPr lvl="8" rtl="0" algn="l">
              <a:spcBef>
                <a:spcPts val="0"/>
              </a:spcBef>
              <a:spcAft>
                <a:spcPts val="0"/>
              </a:spcAft>
              <a:buSzPts val="900"/>
              <a:buNone/>
              <a:defRPr sz="900"/>
            </a:lvl9pPr>
          </a:lstStyle>
          <a:p/>
        </p:txBody>
      </p:sp>
      <p:sp>
        <p:nvSpPr>
          <p:cNvPr id="158" name="Google Shape;158;p39"/>
          <p:cNvSpPr txBox="1"/>
          <p:nvPr>
            <p:ph idx="12" type="sldNum"/>
          </p:nvPr>
        </p:nvSpPr>
        <p:spPr>
          <a:xfrm>
            <a:off x="8796712" y="4900108"/>
            <a:ext cx="207900" cy="105000"/>
          </a:xfrm>
          <a:prstGeom prst="rect">
            <a:avLst/>
          </a:prstGeom>
          <a:noFill/>
          <a:ln>
            <a:noFill/>
          </a:ln>
        </p:spPr>
        <p:txBody>
          <a:bodyPr anchorCtr="0" anchor="t" bIns="0" lIns="0" spcFirstLastPara="1" rIns="0" wrap="square" tIns="0">
            <a:normAutofit lnSpcReduction="10000"/>
          </a:bodyPr>
          <a:lstStyle>
            <a:lvl1pPr indent="0" lvl="0" marL="25400" marR="0" rtl="0" algn="l">
              <a:spcBef>
                <a:spcPts val="0"/>
              </a:spcBef>
              <a:buNone/>
              <a:defRPr b="0" i="0" sz="700" u="none" cap="none" strike="noStrike">
                <a:solidFill>
                  <a:schemeClr val="lt1"/>
                </a:solidFill>
                <a:latin typeface="Nunito Sans"/>
                <a:ea typeface="Nunito Sans"/>
                <a:cs typeface="Nunito Sans"/>
                <a:sym typeface="Nunito Sans"/>
              </a:defRPr>
            </a:lvl1pPr>
            <a:lvl2pPr indent="0" lvl="1" marL="25400" marR="0" rtl="0" algn="l">
              <a:spcBef>
                <a:spcPts val="0"/>
              </a:spcBef>
              <a:buNone/>
              <a:defRPr b="0" i="0" sz="700" u="none" cap="none" strike="noStrike">
                <a:solidFill>
                  <a:schemeClr val="lt1"/>
                </a:solidFill>
                <a:latin typeface="Nunito Sans"/>
                <a:ea typeface="Nunito Sans"/>
                <a:cs typeface="Nunito Sans"/>
                <a:sym typeface="Nunito Sans"/>
              </a:defRPr>
            </a:lvl2pPr>
            <a:lvl3pPr indent="0" lvl="2" marL="25400" marR="0" rtl="0" algn="l">
              <a:spcBef>
                <a:spcPts val="0"/>
              </a:spcBef>
              <a:buNone/>
              <a:defRPr b="0" i="0" sz="700" u="none" cap="none" strike="noStrike">
                <a:solidFill>
                  <a:schemeClr val="lt1"/>
                </a:solidFill>
                <a:latin typeface="Nunito Sans"/>
                <a:ea typeface="Nunito Sans"/>
                <a:cs typeface="Nunito Sans"/>
                <a:sym typeface="Nunito Sans"/>
              </a:defRPr>
            </a:lvl3pPr>
            <a:lvl4pPr indent="0" lvl="3" marL="25400" marR="0" rtl="0" algn="l">
              <a:spcBef>
                <a:spcPts val="0"/>
              </a:spcBef>
              <a:buNone/>
              <a:defRPr b="0" i="0" sz="700" u="none" cap="none" strike="noStrike">
                <a:solidFill>
                  <a:schemeClr val="lt1"/>
                </a:solidFill>
                <a:latin typeface="Nunito Sans"/>
                <a:ea typeface="Nunito Sans"/>
                <a:cs typeface="Nunito Sans"/>
                <a:sym typeface="Nunito Sans"/>
              </a:defRPr>
            </a:lvl4pPr>
            <a:lvl5pPr indent="0" lvl="4" marL="25400" marR="0" rtl="0" algn="l">
              <a:spcBef>
                <a:spcPts val="0"/>
              </a:spcBef>
              <a:buNone/>
              <a:defRPr b="0" i="0" sz="700" u="none" cap="none" strike="noStrike">
                <a:solidFill>
                  <a:schemeClr val="lt1"/>
                </a:solidFill>
                <a:latin typeface="Nunito Sans"/>
                <a:ea typeface="Nunito Sans"/>
                <a:cs typeface="Nunito Sans"/>
                <a:sym typeface="Nunito Sans"/>
              </a:defRPr>
            </a:lvl5pPr>
            <a:lvl6pPr indent="0" lvl="5" marL="25400" marR="0" rtl="0" algn="l">
              <a:spcBef>
                <a:spcPts val="0"/>
              </a:spcBef>
              <a:buNone/>
              <a:defRPr b="0" i="0" sz="700" u="none" cap="none" strike="noStrike">
                <a:solidFill>
                  <a:schemeClr val="lt1"/>
                </a:solidFill>
                <a:latin typeface="Nunito Sans"/>
                <a:ea typeface="Nunito Sans"/>
                <a:cs typeface="Nunito Sans"/>
                <a:sym typeface="Nunito Sans"/>
              </a:defRPr>
            </a:lvl6pPr>
            <a:lvl7pPr indent="0" lvl="6" marL="25400" marR="0" rtl="0" algn="l">
              <a:spcBef>
                <a:spcPts val="0"/>
              </a:spcBef>
              <a:buNone/>
              <a:defRPr b="0" i="0" sz="700" u="none" cap="none" strike="noStrike">
                <a:solidFill>
                  <a:schemeClr val="lt1"/>
                </a:solidFill>
                <a:latin typeface="Nunito Sans"/>
                <a:ea typeface="Nunito Sans"/>
                <a:cs typeface="Nunito Sans"/>
                <a:sym typeface="Nunito Sans"/>
              </a:defRPr>
            </a:lvl7pPr>
            <a:lvl8pPr indent="0" lvl="7" marL="25400" marR="0" rtl="0" algn="l">
              <a:spcBef>
                <a:spcPts val="0"/>
              </a:spcBef>
              <a:buNone/>
              <a:defRPr b="0" i="0" sz="700" u="none" cap="none" strike="noStrike">
                <a:solidFill>
                  <a:schemeClr val="lt1"/>
                </a:solidFill>
                <a:latin typeface="Nunito Sans"/>
                <a:ea typeface="Nunito Sans"/>
                <a:cs typeface="Nunito Sans"/>
                <a:sym typeface="Nunito Sans"/>
              </a:defRPr>
            </a:lvl8pPr>
            <a:lvl9pPr indent="0" lvl="8" marL="25400" marR="0" rtl="0" algn="l">
              <a:spcBef>
                <a:spcPts val="0"/>
              </a:spcBef>
              <a:buNone/>
              <a:defRPr b="0" i="0" sz="700" u="none" cap="none" strike="noStrike">
                <a:solidFill>
                  <a:schemeClr val="lt1"/>
                </a:solidFill>
                <a:latin typeface="Nunito Sans"/>
                <a:ea typeface="Nunito Sans"/>
                <a:cs typeface="Nunito Sans"/>
                <a:sym typeface="Nunito Sans"/>
              </a:defRPr>
            </a:lvl9pPr>
          </a:lstStyle>
          <a:p>
            <a:pPr indent="0" lvl="0" marL="254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4.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53" name="Google Shape;53;p1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04" name="Shape 104"/>
        <p:cNvGrpSpPr/>
        <p:nvPr/>
      </p:nvGrpSpPr>
      <p:grpSpPr>
        <a:xfrm>
          <a:off x="0" y="0"/>
          <a:ext cx="0" cy="0"/>
          <a:chOff x="0" y="0"/>
          <a:chExt cx="0" cy="0"/>
        </a:xfrm>
      </p:grpSpPr>
      <p:sp>
        <p:nvSpPr>
          <p:cNvPr id="105" name="Google Shape;105;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06" name="Google Shape;106;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107" name="Google Shape;107;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29.png"/><Relationship Id="rId5" Type="http://schemas.openxmlformats.org/officeDocument/2006/relationships/hyperlink" Target="https://sellersupport.shopsimon.com/hc/en-us/articles/11708885819927-Configure-The-Shopify-Connector" TargetMode="External"/><Relationship Id="rId6" Type="http://schemas.openxmlformats.org/officeDocument/2006/relationships/image" Target="../media/image17.png"/><Relationship Id="rId7"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hyperlink" Target="https://marketplace.sspo.com/mmp/shop/catalog" TargetMode="External"/><Relationship Id="rId4" Type="http://schemas.openxmlformats.org/officeDocument/2006/relationships/image" Target="../media/image18.png"/><Relationship Id="rId5" Type="http://schemas.openxmlformats.org/officeDocument/2006/relationships/hyperlink" Target="https://sellersupport.shopsimon.com/hc/en-us/articles/11688351822871-Mapping-Wizard" TargetMode="External"/><Relationship Id="rId6" Type="http://schemas.openxmlformats.org/officeDocument/2006/relationships/image" Target="../media/image19.png"/><Relationship Id="rId7"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hyperlink" Target="https://simonproperty2-dev.mirakl.net/help/topics/Mirakl/mci/Seller/import_products_offers/track_product_import_get_reports/get_transfo_integration_reports.html?tocpath=Importing%20and%20updating%20your%20inventory%7CImporting%20and%20updating%20products%20and%20offers%20%7CTracking%20product%20imports%20and%20getting%20reports%7C_____1" TargetMode="External"/><Relationship Id="rId4" Type="http://schemas.openxmlformats.org/officeDocument/2006/relationships/image" Target="../media/image31.png"/><Relationship Id="rId5" Type="http://schemas.openxmlformats.org/officeDocument/2006/relationships/image" Target="../media/image30.jpg"/><Relationship Id="rId6"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xml"/><Relationship Id="rId3" Type="http://schemas.openxmlformats.org/officeDocument/2006/relationships/hyperlink" Target="https://sellersupport.shopsimon.com/hc/en-us" TargetMode="Externa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7.xml"/><Relationship Id="rId3" Type="http://schemas.openxmlformats.org/officeDocument/2006/relationships/hyperlink" Target="mailto:sellersupport@sspo.com"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xml"/><Relationship Id="rId3" Type="http://schemas.openxmlformats.org/officeDocument/2006/relationships/hyperlink" Target="https://marketplace.sspo.com/login"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 Id="rId3" Type="http://schemas.openxmlformats.org/officeDocument/2006/relationships/hyperlink" Target="https://marketplace.sspo.com/mmp/shop/account/shop" TargetMode="External"/><Relationship Id="rId4" Type="http://schemas.openxmlformats.org/officeDocument/2006/relationships/image" Target="../media/image4.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hyperlink" Target="https://info.mirakl.com/en/mirakl-connect-seller-inbound-request" TargetMode="External"/><Relationship Id="rId4" Type="http://schemas.openxmlformats.org/officeDocument/2006/relationships/hyperlink" Target="https://help.mirakl.net/bundle/sellers/page/topics/Connectors/Magento2/Seller/faq/mg2_seller_faq.htm" TargetMode="External"/><Relationship Id="rId5" Type="http://schemas.openxmlformats.org/officeDocument/2006/relationships/hyperlink" Target="mailto:sellersupport@shopsimon.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6.jpg"/><Relationship Id="rId5" Type="http://schemas.openxmlformats.org/officeDocument/2006/relationships/image" Target="../media/image12.png"/><Relationship Id="rId6" Type="http://schemas.openxmlformats.org/officeDocument/2006/relationships/hyperlink" Target="https://sellersupport.shopsimon.com/hc/en-us/articles/11708885819927-Configure-The-Shopify-Connecto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6.jpg"/><Relationship Id="rId5" Type="http://schemas.openxmlformats.org/officeDocument/2006/relationships/hyperlink" Target="https://sellersupport.shopsimon.com/hc/en-us/articles/11708885819927-Configure-The-Shopify-Connector" TargetMode="External"/><Relationship Id="rId6"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hyperlink" Target="https://sellersupport.shopsimon.com/hc/en-us/articles/11708885819927-Configure-The-Shopify-Connector" TargetMode="External"/><Relationship Id="rId6"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hyperlink" Target="https://sellersupport.shopsimon.com/hc/en-us/articles/11708885819927-Configure-The-Shopify-Connector" TargetMode="External"/><Relationship Id="rId7"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40"/>
          <p:cNvSpPr/>
          <p:nvPr/>
        </p:nvSpPr>
        <p:spPr>
          <a:xfrm>
            <a:off x="0" y="0"/>
            <a:ext cx="9144000" cy="5143500"/>
          </a:xfrm>
          <a:prstGeom prst="rect">
            <a:avLst/>
          </a:prstGeom>
          <a:solidFill>
            <a:srgbClr val="A90061"/>
          </a:solidFill>
          <a:ln cap="flat" cmpd="sng" w="25400">
            <a:solidFill>
              <a:srgbClr val="3061B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highlight>
                <a:srgbClr val="980000"/>
              </a:highlight>
              <a:latin typeface="Arial"/>
              <a:ea typeface="Arial"/>
              <a:cs typeface="Arial"/>
              <a:sym typeface="Arial"/>
            </a:endParaRPr>
          </a:p>
        </p:txBody>
      </p:sp>
      <p:sp>
        <p:nvSpPr>
          <p:cNvPr id="164" name="Google Shape;164;p40"/>
          <p:cNvSpPr txBox="1"/>
          <p:nvPr/>
        </p:nvSpPr>
        <p:spPr>
          <a:xfrm>
            <a:off x="2180400" y="3006550"/>
            <a:ext cx="4783200" cy="602700"/>
          </a:xfrm>
          <a:prstGeom prst="rect">
            <a:avLst/>
          </a:prstGeom>
          <a:noFill/>
          <a:ln>
            <a:noFill/>
          </a:ln>
        </p:spPr>
        <p:txBody>
          <a:bodyPr anchorCtr="0" anchor="t" bIns="91425" lIns="91425" spcFirstLastPara="1" rIns="91425" wrap="square" tIns="91425">
            <a:noAutofit/>
          </a:bodyPr>
          <a:lstStyle/>
          <a:p>
            <a:pPr indent="0" lvl="0" marL="12700" rtl="0" algn="ctr">
              <a:spcBef>
                <a:spcPts val="0"/>
              </a:spcBef>
              <a:spcAft>
                <a:spcPts val="0"/>
              </a:spcAft>
              <a:buClr>
                <a:schemeClr val="dk1"/>
              </a:buClr>
              <a:buSzPts val="2000"/>
              <a:buFont typeface="Arial"/>
              <a:buNone/>
            </a:pPr>
            <a:r>
              <a:rPr b="1" lang="en" sz="2000">
                <a:solidFill>
                  <a:schemeClr val="lt1"/>
                </a:solidFill>
              </a:rPr>
              <a:t>Implementation Guide: </a:t>
            </a:r>
            <a:endParaRPr b="1" sz="2000">
              <a:solidFill>
                <a:schemeClr val="lt1"/>
              </a:solidFill>
            </a:endParaRPr>
          </a:p>
          <a:p>
            <a:pPr indent="0" lvl="0" marL="12700" rtl="0" algn="ctr">
              <a:spcBef>
                <a:spcPts val="0"/>
              </a:spcBef>
              <a:spcAft>
                <a:spcPts val="0"/>
              </a:spcAft>
              <a:buClr>
                <a:schemeClr val="dk1"/>
              </a:buClr>
              <a:buSzPts val="2000"/>
              <a:buFont typeface="Arial"/>
              <a:buNone/>
            </a:pPr>
            <a:r>
              <a:rPr b="1" lang="en" sz="2000">
                <a:solidFill>
                  <a:schemeClr val="lt1"/>
                </a:solidFill>
              </a:rPr>
              <a:t>Shopify / Mirakl Connect</a:t>
            </a:r>
            <a:endParaRPr b="1" sz="2000">
              <a:solidFill>
                <a:schemeClr val="lt1"/>
              </a:solidFill>
            </a:endParaRPr>
          </a:p>
          <a:p>
            <a:pPr indent="0" lvl="0" marL="12700" rtl="0" algn="ctr">
              <a:spcBef>
                <a:spcPts val="0"/>
              </a:spcBef>
              <a:spcAft>
                <a:spcPts val="0"/>
              </a:spcAft>
              <a:buClr>
                <a:schemeClr val="dk1"/>
              </a:buClr>
              <a:buSzPts val="2000"/>
              <a:buFont typeface="Arial"/>
              <a:buNone/>
            </a:pPr>
            <a:r>
              <a:t/>
            </a:r>
            <a:endParaRPr b="1" sz="2000">
              <a:solidFill>
                <a:schemeClr val="lt1"/>
              </a:solidFill>
            </a:endParaRPr>
          </a:p>
          <a:p>
            <a:pPr indent="0" lvl="0" marL="12700" marR="0" rtl="0" algn="ctr">
              <a:lnSpc>
                <a:spcPct val="100000"/>
              </a:lnSpc>
              <a:spcBef>
                <a:spcPts val="0"/>
              </a:spcBef>
              <a:spcAft>
                <a:spcPts val="0"/>
              </a:spcAft>
              <a:buClr>
                <a:srgbClr val="000000"/>
              </a:buClr>
              <a:buSzPts val="2000"/>
              <a:buFont typeface="Arial"/>
              <a:buNone/>
            </a:pPr>
            <a:r>
              <a:t/>
            </a:r>
            <a:endParaRPr b="1" sz="2000">
              <a:solidFill>
                <a:schemeClr val="lt1"/>
              </a:solidFill>
            </a:endParaRPr>
          </a:p>
        </p:txBody>
      </p:sp>
      <p:pic>
        <p:nvPicPr>
          <p:cNvPr id="165" name="Google Shape;165;p40"/>
          <p:cNvPicPr preferRelativeResize="0"/>
          <p:nvPr/>
        </p:nvPicPr>
        <p:blipFill>
          <a:blip r:embed="rId3">
            <a:alphaModFix/>
          </a:blip>
          <a:stretch>
            <a:fillRect/>
          </a:stretch>
        </p:blipFill>
        <p:spPr>
          <a:xfrm>
            <a:off x="2291352" y="1944474"/>
            <a:ext cx="4561299" cy="935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9"/>
          <p:cNvSpPr txBox="1"/>
          <p:nvPr/>
        </p:nvSpPr>
        <p:spPr>
          <a:xfrm>
            <a:off x="283000" y="122025"/>
            <a:ext cx="5543400" cy="2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A90061"/>
                </a:solidFill>
                <a:latin typeface="Montserrat"/>
                <a:ea typeface="Montserrat"/>
                <a:cs typeface="Montserrat"/>
                <a:sym typeface="Montserrat"/>
              </a:rPr>
              <a:t>Mirakl Connect</a:t>
            </a:r>
            <a:endParaRPr b="1" sz="1200">
              <a:latin typeface="Montserrat"/>
              <a:ea typeface="Montserrat"/>
              <a:cs typeface="Montserrat"/>
              <a:sym typeface="Montserrat"/>
            </a:endParaRPr>
          </a:p>
          <a:p>
            <a:pPr indent="0" lvl="0" marL="0" rtl="0" algn="l">
              <a:spcBef>
                <a:spcPts val="0"/>
              </a:spcBef>
              <a:spcAft>
                <a:spcPts val="0"/>
              </a:spcAft>
              <a:buNone/>
            </a:pPr>
            <a:r>
              <a:t/>
            </a:r>
            <a:endParaRPr b="1" sz="1200">
              <a:solidFill>
                <a:srgbClr val="A0256F"/>
              </a:solidFill>
            </a:endParaRPr>
          </a:p>
          <a:p>
            <a:pPr indent="0" lvl="0" marL="0" rtl="0" algn="l">
              <a:spcBef>
                <a:spcPts val="0"/>
              </a:spcBef>
              <a:spcAft>
                <a:spcPts val="0"/>
              </a:spcAft>
              <a:buNone/>
            </a:pPr>
            <a:r>
              <a:t/>
            </a:r>
            <a:endParaRPr b="1" sz="1200">
              <a:solidFill>
                <a:srgbClr val="9900FF"/>
              </a:solidFill>
            </a:endParaRPr>
          </a:p>
        </p:txBody>
      </p:sp>
      <p:cxnSp>
        <p:nvCxnSpPr>
          <p:cNvPr id="310" name="Google Shape;310;p49"/>
          <p:cNvCxnSpPr/>
          <p:nvPr/>
        </p:nvCxnSpPr>
        <p:spPr>
          <a:xfrm>
            <a:off x="325450" y="445725"/>
            <a:ext cx="8518200" cy="0"/>
          </a:xfrm>
          <a:prstGeom prst="straightConnector1">
            <a:avLst/>
          </a:prstGeom>
          <a:noFill/>
          <a:ln cap="flat" cmpd="sng" w="9525">
            <a:solidFill>
              <a:srgbClr val="595959"/>
            </a:solidFill>
            <a:prstDash val="solid"/>
            <a:round/>
            <a:headEnd len="med" w="med" type="none"/>
            <a:tailEnd len="med" w="med" type="none"/>
          </a:ln>
        </p:spPr>
      </p:cxnSp>
      <p:graphicFrame>
        <p:nvGraphicFramePr>
          <p:cNvPr id="311" name="Google Shape;311;p49"/>
          <p:cNvGraphicFramePr/>
          <p:nvPr/>
        </p:nvGraphicFramePr>
        <p:xfrm>
          <a:off x="325450" y="445725"/>
          <a:ext cx="3000000" cy="3000000"/>
        </p:xfrm>
        <a:graphic>
          <a:graphicData uri="http://schemas.openxmlformats.org/drawingml/2006/table">
            <a:tbl>
              <a:tblPr>
                <a:noFill/>
                <a:tableStyleId>{1D6CCC52-9220-4E35-A134-F78EC866D3D6}</a:tableStyleId>
              </a:tblPr>
              <a:tblGrid>
                <a:gridCol w="8518200"/>
              </a:tblGrid>
              <a:tr h="3255325">
                <a:tc>
                  <a:txBody>
                    <a:bodyPr/>
                    <a:lstStyle/>
                    <a:p>
                      <a:pPr indent="0" lvl="0" marL="0" rtl="0" algn="l">
                        <a:spcBef>
                          <a:spcPts val="0"/>
                        </a:spcBef>
                        <a:spcAft>
                          <a:spcPts val="0"/>
                        </a:spcAft>
                        <a:buNone/>
                      </a:pPr>
                      <a:r>
                        <a:rPr b="1" lang="en" sz="1100">
                          <a:latin typeface="Montserrat"/>
                          <a:ea typeface="Montserrat"/>
                          <a:cs typeface="Montserrat"/>
                          <a:sym typeface="Montserrat"/>
                        </a:rPr>
                        <a:t>Export Data </a:t>
                      </a:r>
                      <a:endParaRPr b="1" sz="11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rPr lang="en" sz="1000">
                          <a:latin typeface="Montserrat"/>
                          <a:ea typeface="Montserrat"/>
                          <a:cs typeface="Montserrat"/>
                          <a:sym typeface="Montserrat"/>
                        </a:rPr>
                        <a:t>After building your ShopSimon™ assortment using the product listing ‘Rules’, the next step is to create an export file that will be used for mapping your catalog into the ShopSimon™ portal. The mapping exercise will take place in ShopSimon™ portal using the mapping wizard.</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b="1" lang="en" sz="1000">
                          <a:latin typeface="Montserrat"/>
                          <a:ea typeface="Montserrat"/>
                          <a:cs typeface="Montserrat"/>
                          <a:sym typeface="Montserrat"/>
                        </a:rPr>
                        <a:t>Step 1: Select the products to export </a:t>
                      </a:r>
                      <a:endParaRPr b="1"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en" sz="1000">
                          <a:latin typeface="Montserrat"/>
                          <a:ea typeface="Montserrat"/>
                          <a:cs typeface="Montserrat"/>
                          <a:sym typeface="Montserrat"/>
                        </a:rPr>
                        <a:t>During onboarding you will select</a:t>
                      </a:r>
                      <a:endParaRPr sz="1000">
                        <a:latin typeface="Montserrat"/>
                        <a:ea typeface="Montserrat"/>
                        <a:cs typeface="Montserrat"/>
                        <a:sym typeface="Montserrat"/>
                      </a:endParaRPr>
                    </a:p>
                    <a:p>
                      <a:pPr indent="0" lvl="0" marL="457200" rtl="0" algn="l">
                        <a:spcBef>
                          <a:spcPts val="0"/>
                        </a:spcBef>
                        <a:spcAft>
                          <a:spcPts val="0"/>
                        </a:spcAft>
                        <a:buNone/>
                      </a:pPr>
                      <a:r>
                        <a:rPr lang="en" sz="1000">
                          <a:latin typeface="Montserrat"/>
                          <a:ea typeface="Montserrat"/>
                          <a:cs typeface="Montserrat"/>
                          <a:sym typeface="Montserrat"/>
                        </a:rPr>
                        <a:t>‘All products.’</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en" sz="1000">
                          <a:latin typeface="Montserrat"/>
                          <a:ea typeface="Montserrat"/>
                          <a:cs typeface="Montserrat"/>
                          <a:sym typeface="Montserrat"/>
                        </a:rPr>
                        <a:t>Once live it is recommend you use</a:t>
                      </a:r>
                      <a:endParaRPr sz="1000">
                        <a:latin typeface="Montserrat"/>
                        <a:ea typeface="Montserrat"/>
                        <a:cs typeface="Montserrat"/>
                        <a:sym typeface="Montserrat"/>
                      </a:endParaRPr>
                    </a:p>
                    <a:p>
                      <a:pPr indent="0" lvl="0" marL="457200" rtl="0" algn="l">
                        <a:spcBef>
                          <a:spcPts val="0"/>
                        </a:spcBef>
                        <a:spcAft>
                          <a:spcPts val="0"/>
                        </a:spcAft>
                        <a:buNone/>
                      </a:pPr>
                      <a:r>
                        <a:rPr lang="en" sz="1000">
                          <a:latin typeface="Montserrat"/>
                          <a:ea typeface="Montserrat"/>
                          <a:cs typeface="Montserrat"/>
                          <a:sym typeface="Montserrat"/>
                        </a:rPr>
                        <a:t>the date filter when adding new </a:t>
                      </a:r>
                      <a:endParaRPr sz="1000">
                        <a:latin typeface="Montserrat"/>
                        <a:ea typeface="Montserrat"/>
                        <a:cs typeface="Montserrat"/>
                        <a:sym typeface="Montserrat"/>
                      </a:endParaRPr>
                    </a:p>
                    <a:p>
                      <a:pPr indent="0" lvl="0" marL="457200" rtl="0" algn="l">
                        <a:spcBef>
                          <a:spcPts val="0"/>
                        </a:spcBef>
                        <a:spcAft>
                          <a:spcPts val="0"/>
                        </a:spcAft>
                        <a:buNone/>
                      </a:pPr>
                      <a:r>
                        <a:rPr lang="en" sz="1000">
                          <a:latin typeface="Montserrat"/>
                          <a:ea typeface="Montserrat"/>
                          <a:cs typeface="Montserrat"/>
                          <a:sym typeface="Montserrat"/>
                        </a:rPr>
                        <a:t>products.</a:t>
                      </a:r>
                      <a:endParaRPr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rPr b="1" lang="en" sz="1000">
                          <a:latin typeface="Montserrat"/>
                          <a:ea typeface="Montserrat"/>
                          <a:cs typeface="Montserrat"/>
                          <a:sym typeface="Montserrat"/>
                        </a:rPr>
                        <a:t>Step 2: Download products file</a:t>
                      </a:r>
                      <a:endParaRPr b="1"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en" sz="1000">
                          <a:latin typeface="Montserrat"/>
                          <a:ea typeface="Montserrat"/>
                          <a:cs typeface="Montserrat"/>
                          <a:sym typeface="Montserrat"/>
                        </a:rPr>
                        <a:t>A file will download from Mirakl </a:t>
                      </a:r>
                      <a:endParaRPr sz="1000">
                        <a:latin typeface="Montserrat"/>
                        <a:ea typeface="Montserrat"/>
                        <a:cs typeface="Montserrat"/>
                        <a:sym typeface="Montserrat"/>
                      </a:endParaRPr>
                    </a:p>
                    <a:p>
                      <a:pPr indent="0" lvl="0" marL="457200" rtl="0" algn="l">
                        <a:spcBef>
                          <a:spcPts val="0"/>
                        </a:spcBef>
                        <a:spcAft>
                          <a:spcPts val="0"/>
                        </a:spcAft>
                        <a:buNone/>
                      </a:pPr>
                      <a:r>
                        <a:rPr lang="en" sz="1000">
                          <a:latin typeface="Montserrat"/>
                          <a:ea typeface="Montserrat"/>
                          <a:cs typeface="Montserrat"/>
                          <a:sym typeface="Montserrat"/>
                        </a:rPr>
                        <a:t>Connect allowing you to review</a:t>
                      </a:r>
                      <a:endParaRPr sz="1000">
                        <a:latin typeface="Montserrat"/>
                        <a:ea typeface="Montserrat"/>
                        <a:cs typeface="Montserrat"/>
                        <a:sym typeface="Montserrat"/>
                      </a:endParaRPr>
                    </a:p>
                    <a:p>
                      <a:pPr indent="0" lvl="0" marL="457200" rtl="0" algn="l">
                        <a:spcBef>
                          <a:spcPts val="0"/>
                        </a:spcBef>
                        <a:spcAft>
                          <a:spcPts val="0"/>
                        </a:spcAft>
                        <a:buNone/>
                      </a:pPr>
                      <a:r>
                        <a:rPr lang="en" sz="1000">
                          <a:latin typeface="Montserrat"/>
                          <a:ea typeface="Montserrat"/>
                          <a:cs typeface="Montserrat"/>
                          <a:sym typeface="Montserrat"/>
                        </a:rPr>
                        <a:t>before mapping/importing into</a:t>
                      </a:r>
                      <a:endParaRPr sz="1000">
                        <a:latin typeface="Montserrat"/>
                        <a:ea typeface="Montserrat"/>
                        <a:cs typeface="Montserrat"/>
                        <a:sym typeface="Montserrat"/>
                      </a:endParaRPr>
                    </a:p>
                    <a:p>
                      <a:pPr indent="0" lvl="0" marL="457200" rtl="0" algn="l">
                        <a:spcBef>
                          <a:spcPts val="0"/>
                        </a:spcBef>
                        <a:spcAft>
                          <a:spcPts val="0"/>
                        </a:spcAft>
                        <a:buNone/>
                      </a:pPr>
                      <a:r>
                        <a:rPr lang="en" sz="1000">
                          <a:latin typeface="Montserrat"/>
                          <a:ea typeface="Montserrat"/>
                          <a:cs typeface="Montserrat"/>
                          <a:sym typeface="Montserrat"/>
                        </a:rPr>
                        <a:t>ShopSimon™ portal.</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en" sz="1000">
                          <a:latin typeface="Montserrat"/>
                          <a:ea typeface="Montserrat"/>
                          <a:cs typeface="Montserrat"/>
                          <a:sym typeface="Montserrat"/>
                        </a:rPr>
                        <a:t>It is recommended you double </a:t>
                      </a:r>
                      <a:endParaRPr sz="1000">
                        <a:latin typeface="Montserrat"/>
                        <a:ea typeface="Montserrat"/>
                        <a:cs typeface="Montserrat"/>
                        <a:sym typeface="Montserrat"/>
                      </a:endParaRPr>
                    </a:p>
                    <a:p>
                      <a:pPr indent="0" lvl="0" marL="457200" rtl="0" algn="l">
                        <a:spcBef>
                          <a:spcPts val="0"/>
                        </a:spcBef>
                        <a:spcAft>
                          <a:spcPts val="0"/>
                        </a:spcAft>
                        <a:buNone/>
                      </a:pPr>
                      <a:r>
                        <a:rPr lang="en" sz="1000">
                          <a:latin typeface="Montserrat"/>
                          <a:ea typeface="Montserrat"/>
                          <a:cs typeface="Montserrat"/>
                          <a:sym typeface="Montserrat"/>
                        </a:rPr>
                        <a:t>check the file to make sure all </a:t>
                      </a:r>
                      <a:endParaRPr sz="1000">
                        <a:latin typeface="Montserrat"/>
                        <a:ea typeface="Montserrat"/>
                        <a:cs typeface="Montserrat"/>
                        <a:sym typeface="Montserrat"/>
                      </a:endParaRPr>
                    </a:p>
                    <a:p>
                      <a:pPr indent="0" lvl="0" marL="457200" rtl="0" algn="l">
                        <a:spcBef>
                          <a:spcPts val="0"/>
                        </a:spcBef>
                        <a:spcAft>
                          <a:spcPts val="0"/>
                        </a:spcAft>
                        <a:buNone/>
                      </a:pPr>
                      <a:r>
                        <a:rPr lang="en" sz="1000">
                          <a:latin typeface="Montserrat"/>
                          <a:ea typeface="Montserrat"/>
                          <a:cs typeface="Montserrat"/>
                          <a:sym typeface="Montserrat"/>
                        </a:rPr>
                        <a:t>required product attributes are </a:t>
                      </a:r>
                      <a:endParaRPr sz="1000">
                        <a:latin typeface="Montserrat"/>
                        <a:ea typeface="Montserrat"/>
                        <a:cs typeface="Montserrat"/>
                        <a:sym typeface="Montserrat"/>
                      </a:endParaRPr>
                    </a:p>
                    <a:p>
                      <a:pPr indent="0" lvl="0" marL="457200" rtl="0" algn="l">
                        <a:spcBef>
                          <a:spcPts val="0"/>
                        </a:spcBef>
                        <a:spcAft>
                          <a:spcPts val="0"/>
                        </a:spcAft>
                        <a:buNone/>
                      </a:pPr>
                      <a:r>
                        <a:rPr lang="en" sz="1000">
                          <a:latin typeface="Montserrat"/>
                          <a:ea typeface="Montserrat"/>
                          <a:cs typeface="Montserrat"/>
                          <a:sym typeface="Montserrat"/>
                        </a:rPr>
                        <a:t>included in file.</a:t>
                      </a:r>
                      <a:endParaRPr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rPr b="1" lang="en" sz="1000">
                          <a:latin typeface="Montserrat"/>
                          <a:ea typeface="Montserrat"/>
                          <a:cs typeface="Montserrat"/>
                          <a:sym typeface="Montserrat"/>
                        </a:rPr>
                        <a:t>Step 3: Complete your export</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en" sz="1000">
                          <a:latin typeface="Montserrat"/>
                          <a:ea typeface="Montserrat"/>
                          <a:cs typeface="Montserrat"/>
                          <a:sym typeface="Montserrat"/>
                        </a:rPr>
                        <a:t>Select “Access your store on </a:t>
                      </a:r>
                      <a:r>
                        <a:rPr lang="en" sz="1000">
                          <a:latin typeface="Montserrat"/>
                          <a:ea typeface="Montserrat"/>
                          <a:cs typeface="Montserrat"/>
                          <a:sym typeface="Montserrat"/>
                        </a:rPr>
                        <a:t>ShopSimon™</a:t>
                      </a:r>
                      <a:r>
                        <a:rPr lang="en" sz="1000">
                          <a:latin typeface="Montserrat"/>
                          <a:ea typeface="Montserrat"/>
                          <a:cs typeface="Montserrat"/>
                          <a:sym typeface="Montserrat"/>
                        </a:rPr>
                        <a:t>” to </a:t>
                      </a:r>
                      <a:r>
                        <a:rPr lang="en" sz="1000">
                          <a:latin typeface="Montserrat"/>
                          <a:ea typeface="Montserrat"/>
                          <a:cs typeface="Montserrat"/>
                          <a:sym typeface="Montserrat"/>
                        </a:rPr>
                        <a:t>begin the mapping exercise.</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en" sz="1000">
                          <a:latin typeface="Montserrat"/>
                          <a:ea typeface="Montserrat"/>
                          <a:cs typeface="Montserrat"/>
                          <a:sym typeface="Montserrat"/>
                        </a:rPr>
                        <a:t>You can also import the export file directly into the mapping wizard in the ShopSimon™ portal.</a:t>
                      </a:r>
                      <a:endParaRPr sz="1000">
                        <a:latin typeface="Montserrat"/>
                        <a:ea typeface="Montserrat"/>
                        <a:cs typeface="Montserrat"/>
                        <a:sym typeface="Montserrat"/>
                      </a:endParaRPr>
                    </a:p>
                    <a:p>
                      <a:pPr indent="0" lvl="0" marL="0" rtl="0" algn="l">
                        <a:spcBef>
                          <a:spcPts val="0"/>
                        </a:spcBef>
                        <a:spcAft>
                          <a:spcPts val="0"/>
                        </a:spcAft>
                        <a:buNone/>
                      </a:pPr>
                      <a:r>
                        <a:t/>
                      </a:r>
                      <a:endParaRPr sz="1000"/>
                    </a:p>
                    <a:p>
                      <a:pPr indent="0" lvl="0" marL="0" rtl="0" algn="l">
                        <a:lnSpc>
                          <a:spcPct val="115000"/>
                        </a:lnSpc>
                        <a:spcBef>
                          <a:spcPts val="0"/>
                        </a:spcBef>
                        <a:spcAft>
                          <a:spcPts val="0"/>
                        </a:spcAft>
                        <a:buNone/>
                      </a:pPr>
                      <a:r>
                        <a:t/>
                      </a:r>
                      <a:endParaRPr sz="800">
                        <a:solidFill>
                          <a:srgbClr val="A0256F"/>
                        </a:solidFill>
                      </a:endParaRPr>
                    </a:p>
                  </a:txBody>
                  <a:tcPr marT="91425" marB="91425"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00450">
                <a:tc>
                  <a:txBody>
                    <a:bodyPr/>
                    <a:lstStyle/>
                    <a:p>
                      <a:pPr indent="0" lvl="0" marL="0" rtl="0" algn="l">
                        <a:spcBef>
                          <a:spcPts val="0"/>
                        </a:spcBef>
                        <a:spcAft>
                          <a:spcPts val="0"/>
                        </a:spcAft>
                        <a:buNone/>
                      </a:pPr>
                      <a:r>
                        <a:t/>
                      </a:r>
                      <a:endParaRPr b="1" sz="1100"/>
                    </a:p>
                  </a:txBody>
                  <a:tcPr marT="91425" marB="91425"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12" name="Google Shape;312;p4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cxnSp>
        <p:nvCxnSpPr>
          <p:cNvPr id="313" name="Google Shape;313;p49"/>
          <p:cNvCxnSpPr/>
          <p:nvPr/>
        </p:nvCxnSpPr>
        <p:spPr>
          <a:xfrm>
            <a:off x="312900" y="4689150"/>
            <a:ext cx="8518200" cy="0"/>
          </a:xfrm>
          <a:prstGeom prst="straightConnector1">
            <a:avLst/>
          </a:prstGeom>
          <a:noFill/>
          <a:ln cap="flat" cmpd="sng" w="9525">
            <a:solidFill>
              <a:srgbClr val="595959"/>
            </a:solidFill>
            <a:prstDash val="solid"/>
            <a:round/>
            <a:headEnd len="med" w="med" type="none"/>
            <a:tailEnd len="med" w="med" type="none"/>
          </a:ln>
        </p:spPr>
      </p:cxnSp>
      <p:pic>
        <p:nvPicPr>
          <p:cNvPr id="314" name="Google Shape;314;p49"/>
          <p:cNvPicPr preferRelativeResize="0"/>
          <p:nvPr/>
        </p:nvPicPr>
        <p:blipFill>
          <a:blip r:embed="rId3">
            <a:alphaModFix/>
          </a:blip>
          <a:stretch>
            <a:fillRect/>
          </a:stretch>
        </p:blipFill>
        <p:spPr>
          <a:xfrm>
            <a:off x="3227300" y="1496275"/>
            <a:ext cx="5495562" cy="2142325"/>
          </a:xfrm>
          <a:prstGeom prst="rect">
            <a:avLst/>
          </a:prstGeom>
          <a:noFill/>
          <a:ln cap="flat" cmpd="sng" w="9525">
            <a:solidFill>
              <a:srgbClr val="F3F3F3"/>
            </a:solidFill>
            <a:prstDash val="solid"/>
            <a:round/>
            <a:headEnd len="sm" w="sm" type="none"/>
            <a:tailEnd len="sm" w="sm" type="none"/>
          </a:ln>
        </p:spPr>
      </p:pic>
      <p:pic>
        <p:nvPicPr>
          <p:cNvPr id="315" name="Google Shape;315;p49"/>
          <p:cNvPicPr preferRelativeResize="0"/>
          <p:nvPr/>
        </p:nvPicPr>
        <p:blipFill>
          <a:blip r:embed="rId4">
            <a:alphaModFix/>
          </a:blip>
          <a:stretch>
            <a:fillRect/>
          </a:stretch>
        </p:blipFill>
        <p:spPr>
          <a:xfrm>
            <a:off x="7990050" y="1510475"/>
            <a:ext cx="732800" cy="81050"/>
          </a:xfrm>
          <a:prstGeom prst="rect">
            <a:avLst/>
          </a:prstGeom>
          <a:noFill/>
          <a:ln>
            <a:noFill/>
          </a:ln>
        </p:spPr>
      </p:pic>
      <p:sp>
        <p:nvSpPr>
          <p:cNvPr id="316" name="Google Shape;316;p49"/>
          <p:cNvSpPr txBox="1"/>
          <p:nvPr/>
        </p:nvSpPr>
        <p:spPr>
          <a:xfrm>
            <a:off x="3548375" y="1791475"/>
            <a:ext cx="207600" cy="62100"/>
          </a:xfrm>
          <a:prstGeom prst="rect">
            <a:avLst/>
          </a:prstGeom>
          <a:noFill/>
          <a:ln cap="flat" cmpd="sng" w="9525">
            <a:solidFill>
              <a:srgbClr val="666666"/>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317" name="Google Shape;317;p49"/>
          <p:cNvSpPr txBox="1"/>
          <p:nvPr/>
        </p:nvSpPr>
        <p:spPr>
          <a:xfrm>
            <a:off x="5093800" y="1896250"/>
            <a:ext cx="1772700" cy="4518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318" name="Google Shape;318;p49"/>
          <p:cNvSpPr txBox="1"/>
          <p:nvPr/>
        </p:nvSpPr>
        <p:spPr>
          <a:xfrm>
            <a:off x="5165250" y="3483350"/>
            <a:ext cx="661500" cy="954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319" name="Google Shape;319;p49"/>
          <p:cNvSpPr txBox="1"/>
          <p:nvPr/>
        </p:nvSpPr>
        <p:spPr>
          <a:xfrm>
            <a:off x="5165250" y="2920200"/>
            <a:ext cx="408000" cy="954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320" name="Google Shape;320;p49"/>
          <p:cNvSpPr txBox="1"/>
          <p:nvPr/>
        </p:nvSpPr>
        <p:spPr>
          <a:xfrm>
            <a:off x="3377825" y="3428900"/>
            <a:ext cx="1577100" cy="204300"/>
          </a:xfrm>
          <a:prstGeom prst="rect">
            <a:avLst/>
          </a:prstGeom>
          <a:no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latin typeface="Montserrat"/>
                <a:ea typeface="Montserrat"/>
                <a:cs typeface="Montserrat"/>
                <a:sym typeface="Montserrat"/>
              </a:rPr>
              <a:t>Click here to import your data into the ShopSimon™ mapping wizard</a:t>
            </a:r>
            <a:endParaRPr sz="600">
              <a:latin typeface="Montserrat"/>
              <a:ea typeface="Montserrat"/>
              <a:cs typeface="Montserrat"/>
              <a:sym typeface="Montserrat"/>
            </a:endParaRPr>
          </a:p>
        </p:txBody>
      </p:sp>
      <p:cxnSp>
        <p:nvCxnSpPr>
          <p:cNvPr id="321" name="Google Shape;321;p49"/>
          <p:cNvCxnSpPr>
            <a:stCxn id="320" idx="3"/>
            <a:endCxn id="318" idx="1"/>
          </p:cNvCxnSpPr>
          <p:nvPr/>
        </p:nvCxnSpPr>
        <p:spPr>
          <a:xfrm>
            <a:off x="4954925" y="3531050"/>
            <a:ext cx="210300" cy="0"/>
          </a:xfrm>
          <a:prstGeom prst="straightConnector1">
            <a:avLst/>
          </a:prstGeom>
          <a:noFill/>
          <a:ln cap="flat" cmpd="sng" w="9525">
            <a:solidFill>
              <a:srgbClr val="D9D9D9"/>
            </a:solidFill>
            <a:prstDash val="solid"/>
            <a:round/>
            <a:headEnd len="med" w="med" type="none"/>
            <a:tailEnd len="med" w="med" type="triangle"/>
          </a:ln>
        </p:spPr>
      </p:cxnSp>
      <p:sp>
        <p:nvSpPr>
          <p:cNvPr id="322" name="Google Shape;322;p49"/>
          <p:cNvSpPr txBox="1"/>
          <p:nvPr/>
        </p:nvSpPr>
        <p:spPr>
          <a:xfrm>
            <a:off x="3253675" y="1896250"/>
            <a:ext cx="1701300" cy="451800"/>
          </a:xfrm>
          <a:prstGeom prst="rect">
            <a:avLst/>
          </a:prstGeom>
          <a:no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latin typeface="Montserrat"/>
                <a:ea typeface="Montserrat"/>
                <a:cs typeface="Montserrat"/>
                <a:sym typeface="Montserrat"/>
              </a:rPr>
              <a:t>Use the date filter to narrow-down the product data included in the export file. </a:t>
            </a:r>
            <a:r>
              <a:rPr i="1" lang="en" sz="600">
                <a:latin typeface="Montserrat"/>
                <a:ea typeface="Montserrat"/>
                <a:cs typeface="Montserrat"/>
                <a:sym typeface="Montserrat"/>
              </a:rPr>
              <a:t>During onboarding you will select ‘All products.’</a:t>
            </a:r>
            <a:endParaRPr i="1" sz="600">
              <a:latin typeface="Montserrat"/>
              <a:ea typeface="Montserrat"/>
              <a:cs typeface="Montserrat"/>
              <a:sym typeface="Montserrat"/>
            </a:endParaRPr>
          </a:p>
        </p:txBody>
      </p:sp>
      <p:cxnSp>
        <p:nvCxnSpPr>
          <p:cNvPr id="323" name="Google Shape;323;p49"/>
          <p:cNvCxnSpPr>
            <a:stCxn id="322" idx="3"/>
            <a:endCxn id="317" idx="1"/>
          </p:cNvCxnSpPr>
          <p:nvPr/>
        </p:nvCxnSpPr>
        <p:spPr>
          <a:xfrm>
            <a:off x="4954975" y="2122150"/>
            <a:ext cx="138900" cy="0"/>
          </a:xfrm>
          <a:prstGeom prst="straightConnector1">
            <a:avLst/>
          </a:prstGeom>
          <a:noFill/>
          <a:ln cap="flat" cmpd="sng" w="9525">
            <a:solidFill>
              <a:srgbClr val="D9D9D9"/>
            </a:solidFill>
            <a:prstDash val="solid"/>
            <a:round/>
            <a:headEnd len="med" w="med" type="none"/>
            <a:tailEnd len="med" w="med" type="triangle"/>
          </a:ln>
        </p:spPr>
      </p:cxnSp>
      <p:sp>
        <p:nvSpPr>
          <p:cNvPr id="324" name="Google Shape;324;p49"/>
          <p:cNvSpPr txBox="1"/>
          <p:nvPr/>
        </p:nvSpPr>
        <p:spPr>
          <a:xfrm>
            <a:off x="3522475" y="4543050"/>
            <a:ext cx="1775700" cy="14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rgbClr val="4A86E8"/>
                </a:solidFill>
                <a:uFill>
                  <a:noFill/>
                </a:uFill>
                <a:latin typeface="Montserrat"/>
                <a:ea typeface="Montserrat"/>
                <a:cs typeface="Montserrat"/>
                <a:sym typeface="Montserrat"/>
                <a:hlinkClick r:id="rId5">
                  <a:extLst>
                    <a:ext uri="{A12FA001-AC4F-418D-AE19-62706E023703}">
                      <ahyp:hlinkClr val="tx"/>
                    </a:ext>
                  </a:extLst>
                </a:hlinkClick>
              </a:rPr>
              <a:t>Click here for additional information</a:t>
            </a:r>
            <a:endParaRPr>
              <a:solidFill>
                <a:srgbClr val="4A86E8"/>
              </a:solidFill>
              <a:latin typeface="Lato"/>
              <a:ea typeface="Lato"/>
              <a:cs typeface="Lato"/>
              <a:sym typeface="Lato"/>
            </a:endParaRPr>
          </a:p>
        </p:txBody>
      </p:sp>
      <p:pic>
        <p:nvPicPr>
          <p:cNvPr id="325" name="Google Shape;325;p49"/>
          <p:cNvPicPr preferRelativeResize="0"/>
          <p:nvPr/>
        </p:nvPicPr>
        <p:blipFill>
          <a:blip r:embed="rId6">
            <a:alphaModFix/>
          </a:blip>
          <a:stretch>
            <a:fillRect/>
          </a:stretch>
        </p:blipFill>
        <p:spPr>
          <a:xfrm>
            <a:off x="3227300" y="1607875"/>
            <a:ext cx="986475" cy="140925"/>
          </a:xfrm>
          <a:prstGeom prst="rect">
            <a:avLst/>
          </a:prstGeom>
          <a:noFill/>
          <a:ln>
            <a:noFill/>
          </a:ln>
        </p:spPr>
      </p:pic>
      <p:pic>
        <p:nvPicPr>
          <p:cNvPr id="326" name="Google Shape;326;p49"/>
          <p:cNvPicPr preferRelativeResize="0"/>
          <p:nvPr/>
        </p:nvPicPr>
        <p:blipFill>
          <a:blip r:embed="rId7">
            <a:alphaModFix/>
          </a:blip>
          <a:stretch>
            <a:fillRect/>
          </a:stretch>
        </p:blipFill>
        <p:spPr>
          <a:xfrm>
            <a:off x="3253672" y="1658764"/>
            <a:ext cx="439200" cy="900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0"/>
          <p:cNvSpPr txBox="1"/>
          <p:nvPr/>
        </p:nvSpPr>
        <p:spPr>
          <a:xfrm>
            <a:off x="283000" y="122025"/>
            <a:ext cx="4407600" cy="2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A90061"/>
                </a:solidFill>
                <a:latin typeface="Montserrat"/>
                <a:ea typeface="Montserrat"/>
                <a:cs typeface="Montserrat"/>
                <a:sym typeface="Montserrat"/>
              </a:rPr>
              <a:t>Data Integration</a:t>
            </a:r>
            <a:endParaRPr sz="1600">
              <a:solidFill>
                <a:srgbClr val="A90061"/>
              </a:solidFill>
              <a:latin typeface="Montserrat"/>
              <a:ea typeface="Montserrat"/>
              <a:cs typeface="Montserrat"/>
              <a:sym typeface="Montserrat"/>
            </a:endParaRPr>
          </a:p>
        </p:txBody>
      </p:sp>
      <p:cxnSp>
        <p:nvCxnSpPr>
          <p:cNvPr id="332" name="Google Shape;332;p50"/>
          <p:cNvCxnSpPr/>
          <p:nvPr/>
        </p:nvCxnSpPr>
        <p:spPr>
          <a:xfrm>
            <a:off x="325450" y="445725"/>
            <a:ext cx="8518200" cy="0"/>
          </a:xfrm>
          <a:prstGeom prst="straightConnector1">
            <a:avLst/>
          </a:prstGeom>
          <a:noFill/>
          <a:ln cap="flat" cmpd="sng" w="9525">
            <a:solidFill>
              <a:srgbClr val="595959"/>
            </a:solidFill>
            <a:prstDash val="solid"/>
            <a:round/>
            <a:headEnd len="med" w="med" type="none"/>
            <a:tailEnd len="med" w="med" type="none"/>
          </a:ln>
        </p:spPr>
      </p:cxnSp>
      <p:graphicFrame>
        <p:nvGraphicFramePr>
          <p:cNvPr id="333" name="Google Shape;333;p50"/>
          <p:cNvGraphicFramePr/>
          <p:nvPr/>
        </p:nvGraphicFramePr>
        <p:xfrm>
          <a:off x="520750" y="445725"/>
          <a:ext cx="3000000" cy="3000000"/>
        </p:xfrm>
        <a:graphic>
          <a:graphicData uri="http://schemas.openxmlformats.org/drawingml/2006/table">
            <a:tbl>
              <a:tblPr>
                <a:noFill/>
                <a:tableStyleId>{1D6CCC52-9220-4E35-A134-F78EC866D3D6}</a:tableStyleId>
              </a:tblPr>
              <a:tblGrid>
                <a:gridCol w="8518200"/>
              </a:tblGrid>
              <a:tr h="3979325">
                <a:tc>
                  <a:txBody>
                    <a:bodyPr/>
                    <a:lstStyle/>
                    <a:p>
                      <a:pPr indent="0" lvl="0" marL="0" marR="0" rtl="0" algn="l">
                        <a:lnSpc>
                          <a:spcPct val="100000"/>
                        </a:lnSpc>
                        <a:spcBef>
                          <a:spcPts val="0"/>
                        </a:spcBef>
                        <a:spcAft>
                          <a:spcPts val="0"/>
                        </a:spcAft>
                        <a:buNone/>
                      </a:pPr>
                      <a:r>
                        <a:rPr b="1" lang="en" sz="1100">
                          <a:latin typeface="Montserrat"/>
                          <a:ea typeface="Montserrat"/>
                          <a:cs typeface="Montserrat"/>
                          <a:sym typeface="Montserrat"/>
                        </a:rPr>
                        <a:t>ShopSimon™ Mapping Wizard</a:t>
                      </a:r>
                      <a:endParaRPr b="1" sz="11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1200">
                        <a:latin typeface="Montserrat"/>
                        <a:ea typeface="Montserrat"/>
                        <a:cs typeface="Montserrat"/>
                        <a:sym typeface="Montserrat"/>
                      </a:endParaRPr>
                    </a:p>
                    <a:p>
                      <a:pPr indent="0" lvl="0" marL="0" rtl="0" algn="l">
                        <a:spcBef>
                          <a:spcPts val="0"/>
                        </a:spcBef>
                        <a:spcAft>
                          <a:spcPts val="0"/>
                        </a:spcAft>
                        <a:buNone/>
                      </a:pPr>
                      <a:r>
                        <a:rPr i="1" lang="en" sz="1000">
                          <a:latin typeface="Montserrat"/>
                          <a:ea typeface="Montserrat"/>
                          <a:cs typeface="Montserrat"/>
                          <a:sym typeface="Montserrat"/>
                        </a:rPr>
                        <a:t>ShopSimon™ Portal: </a:t>
                      </a:r>
                      <a:r>
                        <a:rPr i="1" lang="en" sz="1000">
                          <a:solidFill>
                            <a:srgbClr val="4A86E8"/>
                          </a:solidFill>
                          <a:uFill>
                            <a:noFill/>
                          </a:uFill>
                          <a:latin typeface="Montserrat"/>
                          <a:ea typeface="Montserrat"/>
                          <a:cs typeface="Montserrat"/>
                          <a:sym typeface="Montserrat"/>
                          <a:hlinkClick r:id="rId3">
                            <a:extLst>
                              <a:ext uri="{A12FA001-AC4F-418D-AE19-62706E023703}">
                                <ahyp:hlinkClr val="tx"/>
                              </a:ext>
                            </a:extLst>
                          </a:hlinkClick>
                        </a:rPr>
                        <a:t>Settings &gt; Catalog Mapping</a:t>
                      </a:r>
                      <a:endParaRPr i="1" sz="1200">
                        <a:solidFill>
                          <a:srgbClr val="4A86E8"/>
                        </a:solidFill>
                        <a:latin typeface="Montserrat"/>
                        <a:ea typeface="Montserrat"/>
                        <a:cs typeface="Montserrat"/>
                        <a:sym typeface="Montserrat"/>
                      </a:endParaRPr>
                    </a:p>
                    <a:p>
                      <a:pPr indent="0" lvl="0" marL="0" rtl="0" algn="l">
                        <a:spcBef>
                          <a:spcPts val="0"/>
                        </a:spcBef>
                        <a:spcAft>
                          <a:spcPts val="0"/>
                        </a:spcAft>
                        <a:buNone/>
                      </a:pPr>
                      <a:r>
                        <a:t/>
                      </a:r>
                      <a:endParaRPr i="1" sz="1000">
                        <a:latin typeface="Montserrat"/>
                        <a:ea typeface="Montserrat"/>
                        <a:cs typeface="Montserrat"/>
                        <a:sym typeface="Montserrat"/>
                      </a:endParaRPr>
                    </a:p>
                    <a:p>
                      <a:pPr indent="0" lvl="0" marL="0" rtl="0" algn="l">
                        <a:spcBef>
                          <a:spcPts val="0"/>
                        </a:spcBef>
                        <a:spcAft>
                          <a:spcPts val="0"/>
                        </a:spcAft>
                        <a:buNone/>
                      </a:pPr>
                      <a:r>
                        <a:rPr lang="en" sz="1000">
                          <a:latin typeface="Montserrat"/>
                          <a:ea typeface="Montserrat"/>
                          <a:cs typeface="Montserrat"/>
                          <a:sym typeface="Montserrat"/>
                        </a:rPr>
                        <a:t>The final step to integrate your product catalog into the </a:t>
                      </a:r>
                      <a:endParaRPr sz="1000">
                        <a:latin typeface="Montserrat"/>
                        <a:ea typeface="Montserrat"/>
                        <a:cs typeface="Montserrat"/>
                        <a:sym typeface="Montserrat"/>
                      </a:endParaRPr>
                    </a:p>
                    <a:p>
                      <a:pPr indent="0" lvl="0" marL="0" rtl="0" algn="l">
                        <a:spcBef>
                          <a:spcPts val="0"/>
                        </a:spcBef>
                        <a:spcAft>
                          <a:spcPts val="0"/>
                        </a:spcAft>
                        <a:buNone/>
                      </a:pPr>
                      <a:r>
                        <a:rPr lang="en" sz="1000">
                          <a:latin typeface="Montserrat"/>
                          <a:ea typeface="Montserrat"/>
                          <a:cs typeface="Montserrat"/>
                          <a:sym typeface="Montserrat"/>
                        </a:rPr>
                        <a:t>portal is to define a correlation table between your </a:t>
                      </a:r>
                      <a:endParaRPr sz="1000">
                        <a:latin typeface="Montserrat"/>
                        <a:ea typeface="Montserrat"/>
                        <a:cs typeface="Montserrat"/>
                        <a:sym typeface="Montserrat"/>
                      </a:endParaRPr>
                    </a:p>
                    <a:p>
                      <a:pPr indent="0" lvl="0" marL="0" rtl="0" algn="l">
                        <a:spcBef>
                          <a:spcPts val="0"/>
                        </a:spcBef>
                        <a:spcAft>
                          <a:spcPts val="0"/>
                        </a:spcAft>
                        <a:buNone/>
                      </a:pPr>
                      <a:r>
                        <a:rPr lang="en" sz="1000">
                          <a:latin typeface="Montserrat"/>
                          <a:ea typeface="Montserrat"/>
                          <a:cs typeface="Montserrat"/>
                          <a:sym typeface="Montserrat"/>
                        </a:rPr>
                        <a:t>product information and the required attributes on </a:t>
                      </a:r>
                      <a:endParaRPr sz="1000">
                        <a:latin typeface="Montserrat"/>
                        <a:ea typeface="Montserrat"/>
                        <a:cs typeface="Montserrat"/>
                        <a:sym typeface="Montserrat"/>
                      </a:endParaRPr>
                    </a:p>
                    <a:p>
                      <a:pPr indent="0" lvl="0" marL="0" rtl="0" algn="l">
                        <a:spcBef>
                          <a:spcPts val="0"/>
                        </a:spcBef>
                        <a:spcAft>
                          <a:spcPts val="0"/>
                        </a:spcAft>
                        <a:buNone/>
                      </a:pPr>
                      <a:r>
                        <a:rPr lang="en" sz="1000">
                          <a:latin typeface="Montserrat"/>
                          <a:ea typeface="Montserrat"/>
                          <a:cs typeface="Montserrat"/>
                          <a:sym typeface="Montserrat"/>
                        </a:rPr>
                        <a:t>ShopSimon™. You will need to follow these </a:t>
                      </a:r>
                      <a:endParaRPr sz="1000">
                        <a:latin typeface="Montserrat"/>
                        <a:ea typeface="Montserrat"/>
                        <a:cs typeface="Montserrat"/>
                        <a:sym typeface="Montserrat"/>
                      </a:endParaRPr>
                    </a:p>
                    <a:p>
                      <a:pPr indent="0" lvl="0" marL="0" rtl="0" algn="l">
                        <a:spcBef>
                          <a:spcPts val="0"/>
                        </a:spcBef>
                        <a:spcAft>
                          <a:spcPts val="0"/>
                        </a:spcAft>
                        <a:buNone/>
                      </a:pPr>
                      <a:r>
                        <a:rPr lang="en" sz="1000">
                          <a:latin typeface="Montserrat"/>
                          <a:ea typeface="Montserrat"/>
                          <a:cs typeface="Montserrat"/>
                          <a:sym typeface="Montserrat"/>
                        </a:rPr>
                        <a:t>same steps any time you add new products to the portal.</a:t>
                      </a:r>
                      <a:endParaRPr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rPr b="1" lang="en" sz="1000">
                          <a:latin typeface="Montserrat"/>
                          <a:ea typeface="Montserrat"/>
                          <a:cs typeface="Montserrat"/>
                          <a:sym typeface="Montserrat"/>
                        </a:rPr>
                        <a:t>Steps To Map Your Product Catalog:</a:t>
                      </a:r>
                      <a:endParaRPr b="1" sz="1000">
                        <a:solidFill>
                          <a:srgbClr val="1155CC"/>
                        </a:solidFill>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AutoNum type="arabicPeriod"/>
                      </a:pPr>
                      <a:r>
                        <a:rPr lang="en" sz="1000">
                          <a:latin typeface="Montserrat"/>
                          <a:ea typeface="Montserrat"/>
                          <a:cs typeface="Montserrat"/>
                          <a:sym typeface="Montserrat"/>
                        </a:rPr>
                        <a:t>Export file from Mirakl Connect</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AutoNum type="arabicPeriod"/>
                      </a:pPr>
                      <a:r>
                        <a:rPr lang="en" sz="1000">
                          <a:latin typeface="Montserrat"/>
                          <a:ea typeface="Montserrat"/>
                          <a:cs typeface="Montserrat"/>
                          <a:sym typeface="Montserrat"/>
                        </a:rPr>
                        <a:t>Import Product File</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AutoNum type="arabicPeriod"/>
                      </a:pPr>
                      <a:r>
                        <a:rPr lang="en" sz="1000">
                          <a:latin typeface="Montserrat"/>
                          <a:ea typeface="Montserrat"/>
                          <a:cs typeface="Montserrat"/>
                          <a:sym typeface="Montserrat"/>
                        </a:rPr>
                        <a:t>Categorization</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AutoNum type="arabicPeriod"/>
                      </a:pPr>
                      <a:r>
                        <a:rPr lang="en" sz="1000">
                          <a:latin typeface="Montserrat"/>
                          <a:ea typeface="Montserrat"/>
                          <a:cs typeface="Montserrat"/>
                          <a:sym typeface="Montserrat"/>
                        </a:rPr>
                        <a:t>Category Mapping</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AutoNum type="arabicPeriod"/>
                      </a:pPr>
                      <a:r>
                        <a:rPr lang="en" sz="1000">
                          <a:latin typeface="Montserrat"/>
                          <a:ea typeface="Montserrat"/>
                          <a:cs typeface="Montserrat"/>
                          <a:sym typeface="Montserrat"/>
                        </a:rPr>
                        <a:t>Attribute Mapping</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AutoNum type="arabicPeriod"/>
                      </a:pPr>
                      <a:r>
                        <a:rPr lang="en" sz="1000">
                          <a:latin typeface="Montserrat"/>
                          <a:ea typeface="Montserrat"/>
                          <a:cs typeface="Montserrat"/>
                          <a:sym typeface="Montserrat"/>
                        </a:rPr>
                        <a:t>Value Mapping</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AutoNum type="arabicPeriod"/>
                      </a:pPr>
                      <a:r>
                        <a:rPr lang="en" sz="1000">
                          <a:latin typeface="Montserrat"/>
                          <a:ea typeface="Montserrat"/>
                          <a:cs typeface="Montserrat"/>
                          <a:sym typeface="Montserrat"/>
                        </a:rPr>
                        <a:t>Define Rules</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AutoNum type="arabicPeriod"/>
                      </a:pPr>
                      <a:r>
                        <a:rPr lang="en" sz="1000">
                          <a:latin typeface="Montserrat"/>
                          <a:ea typeface="Montserrat"/>
                          <a:cs typeface="Montserrat"/>
                          <a:sym typeface="Montserrat"/>
                        </a:rPr>
                        <a:t>Summary and Validation</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t/>
                      </a:r>
                      <a:endParaRPr i="1" sz="1000">
                        <a:latin typeface="Montserrat"/>
                        <a:ea typeface="Montserrat"/>
                        <a:cs typeface="Montserrat"/>
                        <a:sym typeface="Montserrat"/>
                      </a:endParaRPr>
                    </a:p>
                    <a:p>
                      <a:pPr indent="0" lvl="0" marL="0" rtl="0" algn="l">
                        <a:spcBef>
                          <a:spcPts val="0"/>
                        </a:spcBef>
                        <a:spcAft>
                          <a:spcPts val="0"/>
                        </a:spcAft>
                        <a:buNone/>
                      </a:pPr>
                      <a:r>
                        <a:rPr i="1" lang="en" sz="1000">
                          <a:latin typeface="Montserrat"/>
                          <a:ea typeface="Montserrat"/>
                          <a:cs typeface="Montserrat"/>
                          <a:sym typeface="Montserrat"/>
                        </a:rPr>
                        <a:t>If you select “Access your store on ShopSimon™” from Mirakl Connect</a:t>
                      </a:r>
                      <a:endParaRPr i="1" sz="1000">
                        <a:latin typeface="Montserrat"/>
                        <a:ea typeface="Montserrat"/>
                        <a:cs typeface="Montserrat"/>
                        <a:sym typeface="Montserrat"/>
                      </a:endParaRPr>
                    </a:p>
                    <a:p>
                      <a:pPr indent="0" lvl="0" marL="0" rtl="0" algn="l">
                        <a:spcBef>
                          <a:spcPts val="0"/>
                        </a:spcBef>
                        <a:spcAft>
                          <a:spcPts val="0"/>
                        </a:spcAft>
                        <a:buNone/>
                      </a:pPr>
                      <a:r>
                        <a:rPr i="1" lang="en" sz="1000">
                          <a:latin typeface="Montserrat"/>
                          <a:ea typeface="Montserrat"/>
                          <a:cs typeface="Montserrat"/>
                          <a:sym typeface="Montserrat"/>
                        </a:rPr>
                        <a:t>you will automatically skip to step 5 - Attribute Mapping. The category mapping </a:t>
                      </a:r>
                      <a:endParaRPr i="1" sz="1000">
                        <a:latin typeface="Montserrat"/>
                        <a:ea typeface="Montserrat"/>
                        <a:cs typeface="Montserrat"/>
                        <a:sym typeface="Montserrat"/>
                      </a:endParaRPr>
                    </a:p>
                    <a:p>
                      <a:pPr indent="0" lvl="0" marL="0" rtl="0" algn="l">
                        <a:spcBef>
                          <a:spcPts val="0"/>
                        </a:spcBef>
                        <a:spcAft>
                          <a:spcPts val="0"/>
                        </a:spcAft>
                        <a:buNone/>
                      </a:pPr>
                      <a:r>
                        <a:rPr i="1" lang="en" sz="1000">
                          <a:latin typeface="Montserrat"/>
                          <a:ea typeface="Montserrat"/>
                          <a:cs typeface="Montserrat"/>
                          <a:sym typeface="Montserrat"/>
                        </a:rPr>
                        <a:t>was completed when ‘Rules’ were set up during configuration.</a:t>
                      </a:r>
                      <a:endParaRPr i="1" sz="1000">
                        <a:latin typeface="Montserrat"/>
                        <a:ea typeface="Montserrat"/>
                        <a:cs typeface="Montserrat"/>
                        <a:sym typeface="Montserrat"/>
                      </a:endParaRPr>
                    </a:p>
                    <a:p>
                      <a:pPr indent="0" lvl="0" marL="0" rtl="0" algn="l">
                        <a:spcBef>
                          <a:spcPts val="0"/>
                        </a:spcBef>
                        <a:spcAft>
                          <a:spcPts val="0"/>
                        </a:spcAft>
                        <a:buNone/>
                      </a:pPr>
                      <a:r>
                        <a:t/>
                      </a:r>
                      <a:endParaRPr i="1" sz="1200"/>
                    </a:p>
                    <a:p>
                      <a:pPr indent="0" lvl="0" marL="0" rtl="0" algn="l">
                        <a:lnSpc>
                          <a:spcPct val="115000"/>
                        </a:lnSpc>
                        <a:spcBef>
                          <a:spcPts val="0"/>
                        </a:spcBef>
                        <a:spcAft>
                          <a:spcPts val="0"/>
                        </a:spcAft>
                        <a:buNone/>
                      </a:pPr>
                      <a:r>
                        <a:t/>
                      </a:r>
                      <a:endParaRPr sz="1000">
                        <a:solidFill>
                          <a:srgbClr val="A0256F"/>
                        </a:solidFill>
                      </a:endParaRPr>
                    </a:p>
                    <a:p>
                      <a:pPr indent="0" lvl="0" marL="0" rtl="0" algn="l">
                        <a:lnSpc>
                          <a:spcPct val="115000"/>
                        </a:lnSpc>
                        <a:spcBef>
                          <a:spcPts val="0"/>
                        </a:spcBef>
                        <a:spcAft>
                          <a:spcPts val="0"/>
                        </a:spcAft>
                        <a:buNone/>
                      </a:pPr>
                      <a:r>
                        <a:t/>
                      </a:r>
                      <a:endParaRPr sz="1000"/>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334" name="Google Shape;334;p50"/>
          <p:cNvSpPr txBox="1"/>
          <p:nvPr/>
        </p:nvSpPr>
        <p:spPr>
          <a:xfrm>
            <a:off x="6128700" y="3872688"/>
            <a:ext cx="2702400" cy="754500"/>
          </a:xfrm>
          <a:prstGeom prst="rect">
            <a:avLst/>
          </a:prstGeom>
          <a:no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Montserrat"/>
                <a:ea typeface="Montserrat"/>
                <a:cs typeface="Montserrat"/>
                <a:sym typeface="Montserrat"/>
              </a:rPr>
              <a:t>Prerequisite To Mapping</a:t>
            </a:r>
            <a:endParaRPr b="1" sz="800">
              <a:latin typeface="Montserrat"/>
              <a:ea typeface="Montserrat"/>
              <a:cs typeface="Montserrat"/>
              <a:sym typeface="Montserrat"/>
            </a:endParaRPr>
          </a:p>
          <a:p>
            <a:pPr indent="0" lvl="0" marL="0" rtl="0" algn="l">
              <a:spcBef>
                <a:spcPts val="0"/>
              </a:spcBef>
              <a:spcAft>
                <a:spcPts val="0"/>
              </a:spcAft>
              <a:buNone/>
            </a:pPr>
            <a:r>
              <a:rPr lang="en" sz="800">
                <a:latin typeface="Montserrat"/>
                <a:ea typeface="Montserrat"/>
                <a:cs typeface="Montserrat"/>
                <a:sym typeface="Montserrat"/>
              </a:rPr>
              <a:t>Prior to starting the mapping process, </a:t>
            </a:r>
            <a:endParaRPr sz="800">
              <a:latin typeface="Montserrat"/>
              <a:ea typeface="Montserrat"/>
              <a:cs typeface="Montserrat"/>
              <a:sym typeface="Montserrat"/>
            </a:endParaRPr>
          </a:p>
          <a:p>
            <a:pPr indent="0" lvl="0" marL="0" rtl="0" algn="l">
              <a:spcBef>
                <a:spcPts val="0"/>
              </a:spcBef>
              <a:spcAft>
                <a:spcPts val="0"/>
              </a:spcAft>
              <a:buNone/>
            </a:pPr>
            <a:r>
              <a:rPr lang="en" sz="800">
                <a:latin typeface="Montserrat"/>
                <a:ea typeface="Montserrat"/>
                <a:cs typeface="Montserrat"/>
                <a:sym typeface="Montserrat"/>
              </a:rPr>
              <a:t>make sure all mandatory attributes for</a:t>
            </a:r>
            <a:endParaRPr sz="800">
              <a:latin typeface="Montserrat"/>
              <a:ea typeface="Montserrat"/>
              <a:cs typeface="Montserrat"/>
              <a:sym typeface="Montserrat"/>
            </a:endParaRPr>
          </a:p>
          <a:p>
            <a:pPr indent="0" lvl="0" marL="0" rtl="0" algn="l">
              <a:spcBef>
                <a:spcPts val="0"/>
              </a:spcBef>
              <a:spcAft>
                <a:spcPts val="0"/>
              </a:spcAft>
              <a:buNone/>
            </a:pPr>
            <a:r>
              <a:rPr lang="en" sz="800">
                <a:latin typeface="Montserrat"/>
                <a:ea typeface="Montserrat"/>
                <a:cs typeface="Montserrat"/>
                <a:sym typeface="Montserrat"/>
              </a:rPr>
              <a:t>each category you wish to add are </a:t>
            </a:r>
            <a:endParaRPr sz="800">
              <a:latin typeface="Montserrat"/>
              <a:ea typeface="Montserrat"/>
              <a:cs typeface="Montserrat"/>
              <a:sym typeface="Montserrat"/>
            </a:endParaRPr>
          </a:p>
          <a:p>
            <a:pPr indent="0" lvl="0" marL="0" rtl="0" algn="l">
              <a:spcBef>
                <a:spcPts val="0"/>
              </a:spcBef>
              <a:spcAft>
                <a:spcPts val="0"/>
              </a:spcAft>
              <a:buNone/>
            </a:pPr>
            <a:r>
              <a:rPr lang="en" sz="800">
                <a:latin typeface="Montserrat"/>
                <a:ea typeface="Montserrat"/>
                <a:cs typeface="Montserrat"/>
                <a:sym typeface="Montserrat"/>
              </a:rPr>
              <a:t>present in your product file.</a:t>
            </a:r>
            <a:endParaRPr>
              <a:latin typeface="Montserrat"/>
              <a:ea typeface="Montserrat"/>
              <a:cs typeface="Montserrat"/>
              <a:sym typeface="Montserrat"/>
            </a:endParaRPr>
          </a:p>
        </p:txBody>
      </p:sp>
      <p:pic>
        <p:nvPicPr>
          <p:cNvPr id="335" name="Google Shape;335;p50"/>
          <p:cNvPicPr preferRelativeResize="0"/>
          <p:nvPr/>
        </p:nvPicPr>
        <p:blipFill>
          <a:blip r:embed="rId4">
            <a:alphaModFix/>
          </a:blip>
          <a:stretch>
            <a:fillRect/>
          </a:stretch>
        </p:blipFill>
        <p:spPr>
          <a:xfrm>
            <a:off x="8218400" y="3904825"/>
            <a:ext cx="583725" cy="690275"/>
          </a:xfrm>
          <a:prstGeom prst="rect">
            <a:avLst/>
          </a:prstGeom>
          <a:noFill/>
          <a:ln>
            <a:noFill/>
          </a:ln>
        </p:spPr>
      </p:pic>
      <p:sp>
        <p:nvSpPr>
          <p:cNvPr id="336" name="Google Shape;336;p5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cxnSp>
        <p:nvCxnSpPr>
          <p:cNvPr id="337" name="Google Shape;337;p50"/>
          <p:cNvCxnSpPr/>
          <p:nvPr/>
        </p:nvCxnSpPr>
        <p:spPr>
          <a:xfrm>
            <a:off x="312900" y="4689150"/>
            <a:ext cx="8518200" cy="0"/>
          </a:xfrm>
          <a:prstGeom prst="straightConnector1">
            <a:avLst/>
          </a:prstGeom>
          <a:noFill/>
          <a:ln cap="flat" cmpd="sng" w="9525">
            <a:solidFill>
              <a:srgbClr val="595959"/>
            </a:solidFill>
            <a:prstDash val="solid"/>
            <a:round/>
            <a:headEnd len="med" w="med" type="none"/>
            <a:tailEnd len="med" w="med" type="none"/>
          </a:ln>
        </p:spPr>
      </p:cxnSp>
      <p:sp>
        <p:nvSpPr>
          <p:cNvPr id="338" name="Google Shape;338;p50"/>
          <p:cNvSpPr txBox="1"/>
          <p:nvPr/>
        </p:nvSpPr>
        <p:spPr>
          <a:xfrm>
            <a:off x="5287425" y="3335538"/>
            <a:ext cx="1034400" cy="337200"/>
          </a:xfrm>
          <a:prstGeom prst="rect">
            <a:avLst/>
          </a:prstGeom>
          <a:no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latin typeface="Montserrat"/>
                <a:ea typeface="Montserrat"/>
                <a:cs typeface="Montserrat"/>
                <a:sym typeface="Montserrat"/>
              </a:rPr>
              <a:t>Click ‘Next Step’ to save all updates and move forward.</a:t>
            </a:r>
            <a:endParaRPr sz="600">
              <a:latin typeface="Montserrat"/>
              <a:ea typeface="Montserrat"/>
              <a:cs typeface="Montserrat"/>
              <a:sym typeface="Montserrat"/>
            </a:endParaRPr>
          </a:p>
        </p:txBody>
      </p:sp>
      <p:sp>
        <p:nvSpPr>
          <p:cNvPr id="339" name="Google Shape;339;p50"/>
          <p:cNvSpPr txBox="1"/>
          <p:nvPr/>
        </p:nvSpPr>
        <p:spPr>
          <a:xfrm>
            <a:off x="7521650" y="576900"/>
            <a:ext cx="907200" cy="137400"/>
          </a:xfrm>
          <a:prstGeom prst="rect">
            <a:avLst/>
          </a:prstGeom>
          <a:no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latin typeface="Montserrat"/>
                <a:ea typeface="Montserrat"/>
                <a:cs typeface="Montserrat"/>
                <a:sym typeface="Montserrat"/>
              </a:rPr>
              <a:t>Seller Attributes</a:t>
            </a:r>
            <a:endParaRPr sz="600">
              <a:latin typeface="Montserrat"/>
              <a:ea typeface="Montserrat"/>
              <a:cs typeface="Montserrat"/>
              <a:sym typeface="Montserrat"/>
            </a:endParaRPr>
          </a:p>
        </p:txBody>
      </p:sp>
      <p:sp>
        <p:nvSpPr>
          <p:cNvPr id="340" name="Google Shape;340;p50"/>
          <p:cNvSpPr txBox="1"/>
          <p:nvPr/>
        </p:nvSpPr>
        <p:spPr>
          <a:xfrm>
            <a:off x="5386475" y="576900"/>
            <a:ext cx="1223400" cy="137400"/>
          </a:xfrm>
          <a:prstGeom prst="rect">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latin typeface="Montserrat"/>
                <a:ea typeface="Montserrat"/>
                <a:cs typeface="Montserrat"/>
                <a:sym typeface="Montserrat"/>
              </a:rPr>
              <a:t>ShopSimon™ Attributes</a:t>
            </a:r>
            <a:endParaRPr sz="600">
              <a:latin typeface="Montserrat"/>
              <a:ea typeface="Montserrat"/>
              <a:cs typeface="Montserrat"/>
              <a:sym typeface="Montserrat"/>
            </a:endParaRPr>
          </a:p>
        </p:txBody>
      </p:sp>
      <p:sp>
        <p:nvSpPr>
          <p:cNvPr id="341" name="Google Shape;341;p50"/>
          <p:cNvSpPr txBox="1"/>
          <p:nvPr/>
        </p:nvSpPr>
        <p:spPr>
          <a:xfrm>
            <a:off x="6454025" y="101775"/>
            <a:ext cx="1223400" cy="288000"/>
          </a:xfrm>
          <a:prstGeom prst="rect">
            <a:avLst/>
          </a:prstGeom>
          <a:no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latin typeface="Montserrat"/>
                <a:ea typeface="Montserrat"/>
                <a:cs typeface="Montserrat"/>
                <a:sym typeface="Montserrat"/>
              </a:rPr>
              <a:t>Click and drag Categories, Attributes, and Values from Seller to ShopSimon™</a:t>
            </a:r>
            <a:endParaRPr sz="600">
              <a:latin typeface="Montserrat"/>
              <a:ea typeface="Montserrat"/>
              <a:cs typeface="Montserrat"/>
              <a:sym typeface="Montserrat"/>
            </a:endParaRPr>
          </a:p>
        </p:txBody>
      </p:sp>
      <p:cxnSp>
        <p:nvCxnSpPr>
          <p:cNvPr id="342" name="Google Shape;342;p50"/>
          <p:cNvCxnSpPr>
            <a:stCxn id="341" idx="3"/>
            <a:endCxn id="339" idx="0"/>
          </p:cNvCxnSpPr>
          <p:nvPr/>
        </p:nvCxnSpPr>
        <p:spPr>
          <a:xfrm>
            <a:off x="7677425" y="245775"/>
            <a:ext cx="297900" cy="331200"/>
          </a:xfrm>
          <a:prstGeom prst="bentConnector2">
            <a:avLst/>
          </a:prstGeom>
          <a:noFill/>
          <a:ln cap="flat" cmpd="sng" w="9525">
            <a:solidFill>
              <a:srgbClr val="D9D9D9"/>
            </a:solidFill>
            <a:prstDash val="solid"/>
            <a:round/>
            <a:headEnd len="med" w="med" type="none"/>
            <a:tailEnd len="med" w="med" type="none"/>
          </a:ln>
        </p:spPr>
      </p:cxnSp>
      <p:cxnSp>
        <p:nvCxnSpPr>
          <p:cNvPr id="343" name="Google Shape;343;p50"/>
          <p:cNvCxnSpPr>
            <a:stCxn id="340" idx="0"/>
            <a:endCxn id="341" idx="1"/>
          </p:cNvCxnSpPr>
          <p:nvPr/>
        </p:nvCxnSpPr>
        <p:spPr>
          <a:xfrm rot="-5400000">
            <a:off x="6060575" y="183300"/>
            <a:ext cx="331200" cy="456000"/>
          </a:xfrm>
          <a:prstGeom prst="bentConnector2">
            <a:avLst/>
          </a:prstGeom>
          <a:noFill/>
          <a:ln cap="flat" cmpd="sng" w="9525">
            <a:solidFill>
              <a:srgbClr val="D9D9D9"/>
            </a:solidFill>
            <a:prstDash val="solid"/>
            <a:round/>
            <a:headEnd len="med" w="med" type="none"/>
            <a:tailEnd len="med" w="med" type="none"/>
          </a:ln>
        </p:spPr>
      </p:cxnSp>
      <p:cxnSp>
        <p:nvCxnSpPr>
          <p:cNvPr id="344" name="Google Shape;344;p50"/>
          <p:cNvCxnSpPr>
            <a:stCxn id="340" idx="3"/>
            <a:endCxn id="339" idx="1"/>
          </p:cNvCxnSpPr>
          <p:nvPr/>
        </p:nvCxnSpPr>
        <p:spPr>
          <a:xfrm>
            <a:off x="6609875" y="645600"/>
            <a:ext cx="911700" cy="0"/>
          </a:xfrm>
          <a:prstGeom prst="straightConnector1">
            <a:avLst/>
          </a:prstGeom>
          <a:noFill/>
          <a:ln cap="flat" cmpd="sng" w="9525">
            <a:solidFill>
              <a:srgbClr val="D9D9D9"/>
            </a:solidFill>
            <a:prstDash val="solid"/>
            <a:round/>
            <a:headEnd len="med" w="med" type="none"/>
            <a:tailEnd len="med" w="med" type="triangle"/>
          </a:ln>
        </p:spPr>
      </p:cxnSp>
      <p:sp>
        <p:nvSpPr>
          <p:cNvPr id="345" name="Google Shape;345;p50"/>
          <p:cNvSpPr txBox="1"/>
          <p:nvPr/>
        </p:nvSpPr>
        <p:spPr>
          <a:xfrm>
            <a:off x="3522475" y="4543050"/>
            <a:ext cx="1775700" cy="14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rgbClr val="4A86E8"/>
                </a:solidFill>
                <a:uFill>
                  <a:noFill/>
                </a:uFill>
                <a:latin typeface="Montserrat"/>
                <a:ea typeface="Montserrat"/>
                <a:cs typeface="Montserrat"/>
                <a:sym typeface="Montserrat"/>
                <a:hlinkClick r:id="rId5">
                  <a:extLst>
                    <a:ext uri="{A12FA001-AC4F-418D-AE19-62706E023703}">
                      <ahyp:hlinkClr val="tx"/>
                    </a:ext>
                  </a:extLst>
                </a:hlinkClick>
              </a:rPr>
              <a:t>Click here for additional information</a:t>
            </a:r>
            <a:endParaRPr>
              <a:solidFill>
                <a:srgbClr val="4A86E8"/>
              </a:solidFill>
              <a:latin typeface="Lato"/>
              <a:ea typeface="Lato"/>
              <a:cs typeface="Lato"/>
              <a:sym typeface="Lato"/>
            </a:endParaRPr>
          </a:p>
        </p:txBody>
      </p:sp>
      <p:sp>
        <p:nvSpPr>
          <p:cNvPr id="346" name="Google Shape;346;p50"/>
          <p:cNvSpPr txBox="1"/>
          <p:nvPr/>
        </p:nvSpPr>
        <p:spPr>
          <a:xfrm>
            <a:off x="5767625" y="2939775"/>
            <a:ext cx="207600" cy="954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pic>
        <p:nvPicPr>
          <p:cNvPr id="347" name="Google Shape;347;p50"/>
          <p:cNvPicPr preferRelativeResize="0"/>
          <p:nvPr/>
        </p:nvPicPr>
        <p:blipFill rotWithShape="1">
          <a:blip r:embed="rId6">
            <a:alphaModFix/>
          </a:blip>
          <a:srcRect b="0" l="0" r="0" t="5704"/>
          <a:stretch/>
        </p:blipFill>
        <p:spPr>
          <a:xfrm>
            <a:off x="4319925" y="1028875"/>
            <a:ext cx="4523723" cy="2106700"/>
          </a:xfrm>
          <a:prstGeom prst="rect">
            <a:avLst/>
          </a:prstGeom>
          <a:noFill/>
          <a:ln>
            <a:noFill/>
          </a:ln>
        </p:spPr>
      </p:pic>
      <p:sp>
        <p:nvSpPr>
          <p:cNvPr id="348" name="Google Shape;348;p50"/>
          <p:cNvSpPr txBox="1"/>
          <p:nvPr/>
        </p:nvSpPr>
        <p:spPr>
          <a:xfrm>
            <a:off x="5354225" y="1289650"/>
            <a:ext cx="1739400" cy="14844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Lato"/>
              <a:ea typeface="Lato"/>
              <a:cs typeface="Lato"/>
              <a:sym typeface="Lato"/>
            </a:endParaRPr>
          </a:p>
        </p:txBody>
      </p:sp>
      <p:sp>
        <p:nvSpPr>
          <p:cNvPr id="349" name="Google Shape;349;p50"/>
          <p:cNvSpPr txBox="1"/>
          <p:nvPr/>
        </p:nvSpPr>
        <p:spPr>
          <a:xfrm>
            <a:off x="7148300" y="1289700"/>
            <a:ext cx="1653900" cy="14844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Lato"/>
              <a:ea typeface="Lato"/>
              <a:cs typeface="Lato"/>
              <a:sym typeface="Lato"/>
            </a:endParaRPr>
          </a:p>
        </p:txBody>
      </p:sp>
      <p:sp>
        <p:nvSpPr>
          <p:cNvPr id="350" name="Google Shape;350;p50"/>
          <p:cNvSpPr txBox="1"/>
          <p:nvPr/>
        </p:nvSpPr>
        <p:spPr>
          <a:xfrm>
            <a:off x="5700825" y="2913500"/>
            <a:ext cx="207600" cy="954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Lato"/>
              <a:ea typeface="Lato"/>
              <a:cs typeface="Lato"/>
              <a:sym typeface="Lato"/>
            </a:endParaRPr>
          </a:p>
        </p:txBody>
      </p:sp>
      <p:cxnSp>
        <p:nvCxnSpPr>
          <p:cNvPr id="351" name="Google Shape;351;p50"/>
          <p:cNvCxnSpPr/>
          <p:nvPr/>
        </p:nvCxnSpPr>
        <p:spPr>
          <a:xfrm>
            <a:off x="7975250" y="714300"/>
            <a:ext cx="0" cy="575400"/>
          </a:xfrm>
          <a:prstGeom prst="straightConnector1">
            <a:avLst/>
          </a:prstGeom>
          <a:noFill/>
          <a:ln cap="flat" cmpd="sng" w="9525">
            <a:solidFill>
              <a:srgbClr val="D9D9D9"/>
            </a:solidFill>
            <a:prstDash val="solid"/>
            <a:round/>
            <a:headEnd len="med" w="med" type="none"/>
            <a:tailEnd len="med" w="med" type="triangle"/>
          </a:ln>
        </p:spPr>
      </p:cxnSp>
      <p:cxnSp>
        <p:nvCxnSpPr>
          <p:cNvPr id="352" name="Google Shape;352;p50"/>
          <p:cNvCxnSpPr>
            <a:stCxn id="338" idx="0"/>
            <a:endCxn id="350" idx="2"/>
          </p:cNvCxnSpPr>
          <p:nvPr/>
        </p:nvCxnSpPr>
        <p:spPr>
          <a:xfrm rot="10800000">
            <a:off x="5804625" y="3008838"/>
            <a:ext cx="0" cy="326700"/>
          </a:xfrm>
          <a:prstGeom prst="straightConnector1">
            <a:avLst/>
          </a:prstGeom>
          <a:noFill/>
          <a:ln cap="flat" cmpd="sng" w="9525">
            <a:solidFill>
              <a:srgbClr val="D9D9D9"/>
            </a:solidFill>
            <a:prstDash val="solid"/>
            <a:round/>
            <a:headEnd len="med" w="med" type="none"/>
            <a:tailEnd len="med" w="med" type="triangle"/>
          </a:ln>
        </p:spPr>
      </p:cxnSp>
      <p:pic>
        <p:nvPicPr>
          <p:cNvPr id="353" name="Google Shape;353;p50"/>
          <p:cNvPicPr preferRelativeResize="0"/>
          <p:nvPr/>
        </p:nvPicPr>
        <p:blipFill>
          <a:blip r:embed="rId7">
            <a:alphaModFix/>
          </a:blip>
          <a:stretch>
            <a:fillRect/>
          </a:stretch>
        </p:blipFill>
        <p:spPr>
          <a:xfrm>
            <a:off x="4781735" y="1103025"/>
            <a:ext cx="793728" cy="95400"/>
          </a:xfrm>
          <a:prstGeom prst="rect">
            <a:avLst/>
          </a:prstGeom>
          <a:noFill/>
          <a:ln>
            <a:noFill/>
          </a:ln>
        </p:spPr>
      </p:pic>
      <p:cxnSp>
        <p:nvCxnSpPr>
          <p:cNvPr id="354" name="Google Shape;354;p50"/>
          <p:cNvCxnSpPr/>
          <p:nvPr/>
        </p:nvCxnSpPr>
        <p:spPr>
          <a:xfrm>
            <a:off x="5998175" y="714300"/>
            <a:ext cx="0" cy="575400"/>
          </a:xfrm>
          <a:prstGeom prst="straightConnector1">
            <a:avLst/>
          </a:prstGeom>
          <a:noFill/>
          <a:ln cap="flat" cmpd="sng" w="9525">
            <a:solidFill>
              <a:srgbClr val="D9D9D9"/>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1"/>
          <p:cNvSpPr txBox="1"/>
          <p:nvPr/>
        </p:nvSpPr>
        <p:spPr>
          <a:xfrm>
            <a:off x="283000" y="122025"/>
            <a:ext cx="4407600" cy="2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A90061"/>
                </a:solidFill>
                <a:latin typeface="Montserrat"/>
                <a:ea typeface="Montserrat"/>
                <a:cs typeface="Montserrat"/>
                <a:sym typeface="Montserrat"/>
              </a:rPr>
              <a:t>Data Integration</a:t>
            </a:r>
            <a:endParaRPr sz="1600">
              <a:solidFill>
                <a:srgbClr val="A9006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000"/>
              <a:buFont typeface="Arial"/>
              <a:buNone/>
            </a:pPr>
            <a:r>
              <a:t/>
            </a:r>
            <a:endParaRPr b="1" sz="1200">
              <a:latin typeface="Montserrat"/>
              <a:ea typeface="Montserrat"/>
              <a:cs typeface="Montserrat"/>
              <a:sym typeface="Montserrat"/>
            </a:endParaRPr>
          </a:p>
        </p:txBody>
      </p:sp>
      <p:cxnSp>
        <p:nvCxnSpPr>
          <p:cNvPr id="360" name="Google Shape;360;p51"/>
          <p:cNvCxnSpPr/>
          <p:nvPr/>
        </p:nvCxnSpPr>
        <p:spPr>
          <a:xfrm>
            <a:off x="325450" y="445725"/>
            <a:ext cx="8518200" cy="0"/>
          </a:xfrm>
          <a:prstGeom prst="straightConnector1">
            <a:avLst/>
          </a:prstGeom>
          <a:noFill/>
          <a:ln cap="flat" cmpd="sng" w="9525">
            <a:solidFill>
              <a:srgbClr val="595959"/>
            </a:solidFill>
            <a:prstDash val="solid"/>
            <a:round/>
            <a:headEnd len="sm" w="sm" type="none"/>
            <a:tailEnd len="sm" w="sm" type="none"/>
          </a:ln>
        </p:spPr>
      </p:cxnSp>
      <p:graphicFrame>
        <p:nvGraphicFramePr>
          <p:cNvPr id="361" name="Google Shape;361;p51"/>
          <p:cNvGraphicFramePr/>
          <p:nvPr/>
        </p:nvGraphicFramePr>
        <p:xfrm>
          <a:off x="317766" y="445726"/>
          <a:ext cx="3000000" cy="3000000"/>
        </p:xfrm>
        <a:graphic>
          <a:graphicData uri="http://schemas.openxmlformats.org/drawingml/2006/table">
            <a:tbl>
              <a:tblPr>
                <a:noFill/>
                <a:tableStyleId>{69B331BF-5CEC-4A5A-821A-9F79357F15B6}</a:tableStyleId>
              </a:tblPr>
              <a:tblGrid>
                <a:gridCol w="8518200"/>
              </a:tblGrid>
              <a:tr h="3954500">
                <a:tc>
                  <a:txBody>
                    <a:bodyPr/>
                    <a:lstStyle/>
                    <a:p>
                      <a:pPr indent="0" lvl="0" marL="0" rtl="0" algn="l">
                        <a:spcBef>
                          <a:spcPts val="0"/>
                        </a:spcBef>
                        <a:spcAft>
                          <a:spcPts val="0"/>
                        </a:spcAft>
                        <a:buNone/>
                      </a:pPr>
                      <a:r>
                        <a:rPr b="1" lang="en" sz="1100">
                          <a:latin typeface="Montserrat"/>
                          <a:ea typeface="Montserrat"/>
                          <a:cs typeface="Montserrat"/>
                          <a:sym typeface="Montserrat"/>
                        </a:rPr>
                        <a:t>Orders, Fulfillment, &amp; Refunds</a:t>
                      </a:r>
                      <a:endParaRPr b="1" sz="10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t/>
                      </a:r>
                      <a:endParaRPr sz="10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rPr lang="en" sz="1000">
                          <a:latin typeface="Montserrat"/>
                          <a:ea typeface="Montserrat"/>
                          <a:cs typeface="Montserrat"/>
                          <a:sym typeface="Montserrat"/>
                        </a:rPr>
                        <a:t>The Shopify connector allows retailers to review and manage orders they are receiving through the </a:t>
                      </a:r>
                      <a:r>
                        <a:rPr lang="en" sz="1000">
                          <a:latin typeface="Montserrat"/>
                          <a:ea typeface="Montserrat"/>
                          <a:cs typeface="Montserrat"/>
                          <a:sym typeface="Montserrat"/>
                        </a:rPr>
                        <a:t>ShopSimon™</a:t>
                      </a:r>
                      <a:r>
                        <a:rPr lang="en" sz="1000">
                          <a:latin typeface="Montserrat"/>
                          <a:ea typeface="Montserrat"/>
                          <a:cs typeface="Montserrat"/>
                          <a:sym typeface="Montserrat"/>
                        </a:rPr>
                        <a:t> vendor portal. </a:t>
                      </a:r>
                      <a:endParaRPr sz="10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t/>
                      </a:r>
                      <a:endParaRPr sz="10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rPr b="1" lang="en" sz="1000">
                          <a:latin typeface="Montserrat"/>
                          <a:ea typeface="Montserrat"/>
                          <a:cs typeface="Montserrat"/>
                          <a:sym typeface="Montserrat"/>
                        </a:rPr>
                        <a:t>Key functionalities include:</a:t>
                      </a:r>
                      <a:endParaRPr b="1" sz="10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t/>
                      </a:r>
                      <a:endParaRPr b="1" sz="1000">
                        <a:latin typeface="Montserrat"/>
                        <a:ea typeface="Montserrat"/>
                        <a:cs typeface="Montserrat"/>
                        <a:sym typeface="Montserrat"/>
                      </a:endParaRPr>
                    </a:p>
                    <a:p>
                      <a:pPr indent="-292100" lvl="0" marL="457200" marR="0" rtl="0" algn="l">
                        <a:lnSpc>
                          <a:spcPct val="100000"/>
                        </a:lnSpc>
                        <a:spcBef>
                          <a:spcPts val="0"/>
                        </a:spcBef>
                        <a:spcAft>
                          <a:spcPts val="0"/>
                        </a:spcAft>
                        <a:buSzPts val="1000"/>
                        <a:buFont typeface="Montserrat"/>
                        <a:buChar char="●"/>
                      </a:pPr>
                      <a:r>
                        <a:rPr lang="en" sz="1000">
                          <a:latin typeface="Montserrat"/>
                          <a:ea typeface="Montserrat"/>
                          <a:cs typeface="Montserrat"/>
                          <a:sym typeface="Montserrat"/>
                        </a:rPr>
                        <a:t>View all </a:t>
                      </a:r>
                      <a:r>
                        <a:rPr lang="en" sz="1000">
                          <a:latin typeface="Montserrat"/>
                          <a:ea typeface="Montserrat"/>
                          <a:cs typeface="Montserrat"/>
                          <a:sym typeface="Montserrat"/>
                        </a:rPr>
                        <a:t>ShopSimon™</a:t>
                      </a:r>
                      <a:r>
                        <a:rPr lang="en" sz="1000">
                          <a:latin typeface="Montserrat"/>
                          <a:ea typeface="Montserrat"/>
                          <a:cs typeface="Montserrat"/>
                          <a:sym typeface="Montserrat"/>
                        </a:rPr>
                        <a:t> orders and details in real-time</a:t>
                      </a:r>
                      <a:endParaRPr sz="1000">
                        <a:latin typeface="Montserrat"/>
                        <a:ea typeface="Montserrat"/>
                        <a:cs typeface="Montserrat"/>
                        <a:sym typeface="Montserrat"/>
                      </a:endParaRPr>
                    </a:p>
                    <a:p>
                      <a:pPr indent="-292100" lvl="0" marL="457200" marR="0" rtl="0" algn="l">
                        <a:lnSpc>
                          <a:spcPct val="100000"/>
                        </a:lnSpc>
                        <a:spcBef>
                          <a:spcPts val="0"/>
                        </a:spcBef>
                        <a:spcAft>
                          <a:spcPts val="0"/>
                        </a:spcAft>
                        <a:buSzPts val="1000"/>
                        <a:buFont typeface="Montserrat"/>
                        <a:buChar char="●"/>
                      </a:pPr>
                      <a:r>
                        <a:rPr lang="en" sz="1000">
                          <a:latin typeface="Montserrat"/>
                          <a:ea typeface="Montserrat"/>
                          <a:cs typeface="Montserrat"/>
                          <a:sym typeface="Montserrat"/>
                        </a:rPr>
                        <a:t>Synchronize order status</a:t>
                      </a:r>
                      <a:r>
                        <a:rPr lang="en" sz="1000">
                          <a:solidFill>
                            <a:srgbClr val="1155CC"/>
                          </a:solidFill>
                          <a:latin typeface="Montserrat"/>
                          <a:ea typeface="Montserrat"/>
                          <a:cs typeface="Montserrat"/>
                          <a:sym typeface="Montserrat"/>
                        </a:rPr>
                        <a:t> </a:t>
                      </a:r>
                      <a:r>
                        <a:rPr lang="en" sz="1000">
                          <a:latin typeface="Montserrat"/>
                          <a:ea typeface="Montserrat"/>
                          <a:cs typeface="Montserrat"/>
                          <a:sym typeface="Montserrat"/>
                        </a:rPr>
                        <a:t>and send basic shipping tracking information into </a:t>
                      </a:r>
                      <a:r>
                        <a:rPr lang="en" sz="1000">
                          <a:latin typeface="Montserrat"/>
                          <a:ea typeface="Montserrat"/>
                          <a:cs typeface="Montserrat"/>
                          <a:sym typeface="Montserrat"/>
                        </a:rPr>
                        <a:t>ShopSimon™</a:t>
                      </a:r>
                      <a:r>
                        <a:rPr lang="en" sz="1000">
                          <a:latin typeface="Montserrat"/>
                          <a:ea typeface="Montserrat"/>
                          <a:cs typeface="Montserrat"/>
                          <a:sym typeface="Montserrat"/>
                        </a:rPr>
                        <a:t> portal.</a:t>
                      </a:r>
                      <a:endParaRPr sz="10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t/>
                      </a:r>
                      <a:endParaRPr sz="10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rPr b="1" lang="en" sz="1000">
                          <a:latin typeface="Montserrat"/>
                          <a:ea typeface="Montserrat"/>
                          <a:cs typeface="Montserrat"/>
                          <a:sym typeface="Montserrat"/>
                        </a:rPr>
                        <a:t>Using the Shopify connector, a usual order workflow will look like this:</a:t>
                      </a:r>
                      <a:endParaRPr b="1" sz="10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t/>
                      </a:r>
                      <a:endParaRPr b="1" sz="1000">
                        <a:latin typeface="Montserrat"/>
                        <a:ea typeface="Montserrat"/>
                        <a:cs typeface="Montserrat"/>
                        <a:sym typeface="Montserrat"/>
                      </a:endParaRPr>
                    </a:p>
                    <a:p>
                      <a:pPr indent="-292100" lvl="0" marL="457200" marR="0" rtl="0" algn="l">
                        <a:lnSpc>
                          <a:spcPct val="100000"/>
                        </a:lnSpc>
                        <a:spcBef>
                          <a:spcPts val="0"/>
                        </a:spcBef>
                        <a:spcAft>
                          <a:spcPts val="0"/>
                        </a:spcAft>
                        <a:buSzPts val="1000"/>
                        <a:buFont typeface="Montserrat"/>
                        <a:buAutoNum type="arabicPeriod"/>
                      </a:pPr>
                      <a:r>
                        <a:rPr lang="en" sz="1000">
                          <a:latin typeface="Montserrat"/>
                          <a:ea typeface="Montserrat"/>
                          <a:cs typeface="Montserrat"/>
                          <a:sym typeface="Montserrat"/>
                        </a:rPr>
                        <a:t>Customer places order on </a:t>
                      </a:r>
                      <a:r>
                        <a:rPr lang="en" sz="1000">
                          <a:latin typeface="Montserrat"/>
                          <a:ea typeface="Montserrat"/>
                          <a:cs typeface="Montserrat"/>
                          <a:sym typeface="Montserrat"/>
                        </a:rPr>
                        <a:t>ShopSimon™</a:t>
                      </a:r>
                      <a:r>
                        <a:rPr lang="en" sz="1000">
                          <a:latin typeface="Montserrat"/>
                          <a:ea typeface="Montserrat"/>
                          <a:cs typeface="Montserrat"/>
                          <a:sym typeface="Montserrat"/>
                        </a:rPr>
                        <a:t>, the order is created in your </a:t>
                      </a:r>
                      <a:r>
                        <a:rPr lang="en" sz="1000">
                          <a:latin typeface="Montserrat"/>
                          <a:ea typeface="Montserrat"/>
                          <a:cs typeface="Montserrat"/>
                          <a:sym typeface="Montserrat"/>
                        </a:rPr>
                        <a:t>ShopSimon™</a:t>
                      </a:r>
                      <a:r>
                        <a:rPr lang="en" sz="1000">
                          <a:latin typeface="Montserrat"/>
                          <a:ea typeface="Montserrat"/>
                          <a:cs typeface="Montserrat"/>
                          <a:sym typeface="Montserrat"/>
                        </a:rPr>
                        <a:t> vendor portal.</a:t>
                      </a:r>
                      <a:endParaRPr sz="1000">
                        <a:latin typeface="Montserrat"/>
                        <a:ea typeface="Montserrat"/>
                        <a:cs typeface="Montserrat"/>
                        <a:sym typeface="Montserrat"/>
                      </a:endParaRPr>
                    </a:p>
                    <a:p>
                      <a:pPr indent="-292100" lvl="0" marL="457200" marR="0" rtl="0" algn="l">
                        <a:lnSpc>
                          <a:spcPct val="100000"/>
                        </a:lnSpc>
                        <a:spcBef>
                          <a:spcPts val="0"/>
                        </a:spcBef>
                        <a:spcAft>
                          <a:spcPts val="0"/>
                        </a:spcAft>
                        <a:buSzPts val="1000"/>
                        <a:buAutoNum type="arabicPeriod"/>
                      </a:pPr>
                      <a:r>
                        <a:rPr lang="en" sz="1000">
                          <a:latin typeface="Montserrat"/>
                          <a:ea typeface="Montserrat"/>
                          <a:cs typeface="Montserrat"/>
                          <a:sym typeface="Montserrat"/>
                        </a:rPr>
                        <a:t>In Shopify, the retailer goes to </a:t>
                      </a:r>
                      <a:r>
                        <a:rPr b="1" lang="en" sz="1000">
                          <a:latin typeface="Montserrat"/>
                          <a:ea typeface="Montserrat"/>
                          <a:cs typeface="Montserrat"/>
                          <a:sym typeface="Montserrat"/>
                        </a:rPr>
                        <a:t>Orders &gt; All Orders</a:t>
                      </a:r>
                      <a:r>
                        <a:rPr lang="en" sz="1000">
                          <a:latin typeface="Montserrat"/>
                          <a:ea typeface="Montserrat"/>
                          <a:cs typeface="Montserrat"/>
                          <a:sym typeface="Montserrat"/>
                        </a:rPr>
                        <a:t> - orders will include the ShopSimon™ order number as well as identify the source as “ShopSimon™.”</a:t>
                      </a:r>
                      <a:endParaRPr sz="1000">
                        <a:latin typeface="Montserrat"/>
                        <a:ea typeface="Montserrat"/>
                        <a:cs typeface="Montserrat"/>
                        <a:sym typeface="Montserrat"/>
                      </a:endParaRPr>
                    </a:p>
                    <a:p>
                      <a:pPr indent="-292100" lvl="0" marL="457200" marR="0" rtl="0" algn="l">
                        <a:lnSpc>
                          <a:spcPct val="100000"/>
                        </a:lnSpc>
                        <a:spcBef>
                          <a:spcPts val="0"/>
                        </a:spcBef>
                        <a:spcAft>
                          <a:spcPts val="0"/>
                        </a:spcAft>
                        <a:buSzPts val="1000"/>
                        <a:buAutoNum type="arabicPeriod"/>
                      </a:pPr>
                      <a:r>
                        <a:rPr lang="en" sz="1000">
                          <a:latin typeface="Montserrat"/>
                          <a:ea typeface="Montserrat"/>
                          <a:cs typeface="Montserrat"/>
                          <a:sym typeface="Montserrat"/>
                        </a:rPr>
                        <a:t>The retailer reviews and manages the order by clicking on the Order</a:t>
                      </a:r>
                      <a:r>
                        <a:rPr b="1" lang="en" sz="1000">
                          <a:latin typeface="Montserrat"/>
                          <a:ea typeface="Montserrat"/>
                          <a:cs typeface="Montserrat"/>
                          <a:sym typeface="Montserrat"/>
                        </a:rPr>
                        <a:t>.</a:t>
                      </a:r>
                      <a:endParaRPr b="1" sz="1000">
                        <a:latin typeface="Montserrat"/>
                        <a:ea typeface="Montserrat"/>
                        <a:cs typeface="Montserrat"/>
                        <a:sym typeface="Montserrat"/>
                      </a:endParaRPr>
                    </a:p>
                    <a:p>
                      <a:pPr indent="-292100" lvl="0" marL="457200" marR="0" rtl="0" algn="l">
                        <a:lnSpc>
                          <a:spcPct val="100000"/>
                        </a:lnSpc>
                        <a:spcBef>
                          <a:spcPts val="0"/>
                        </a:spcBef>
                        <a:spcAft>
                          <a:spcPts val="0"/>
                        </a:spcAft>
                        <a:buSzPts val="1000"/>
                        <a:buFont typeface="Montserrat"/>
                        <a:buAutoNum type="arabicPeriod"/>
                      </a:pPr>
                      <a:r>
                        <a:rPr lang="en" sz="1000">
                          <a:latin typeface="Montserrat"/>
                          <a:ea typeface="Montserrat"/>
                          <a:cs typeface="Montserrat"/>
                          <a:sym typeface="Montserrat"/>
                        </a:rPr>
                        <a:t>Once a product is shipped, the seller creates a shipment in Shopify for this order which will update the status in </a:t>
                      </a:r>
                      <a:r>
                        <a:rPr lang="en" sz="1000">
                          <a:latin typeface="Montserrat"/>
                          <a:ea typeface="Montserrat"/>
                          <a:cs typeface="Montserrat"/>
                          <a:sym typeface="Montserrat"/>
                        </a:rPr>
                        <a:t>ShopSimon™</a:t>
                      </a:r>
                      <a:r>
                        <a:rPr lang="en" sz="1000">
                          <a:latin typeface="Montserrat"/>
                          <a:ea typeface="Montserrat"/>
                          <a:cs typeface="Montserrat"/>
                          <a:sym typeface="Montserrat"/>
                        </a:rPr>
                        <a:t> Portal to “Shipped.”</a:t>
                      </a:r>
                      <a:endParaRPr sz="10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t/>
                      </a:r>
                      <a:endParaRPr sz="1000">
                        <a:latin typeface="Montserrat"/>
                        <a:ea typeface="Montserrat"/>
                        <a:cs typeface="Montserrat"/>
                        <a:sym typeface="Montserrat"/>
                      </a:endParaRPr>
                    </a:p>
                    <a:p>
                      <a:pPr indent="0" lvl="0" marL="0" rtl="0" algn="l">
                        <a:spcBef>
                          <a:spcPts val="0"/>
                        </a:spcBef>
                        <a:spcAft>
                          <a:spcPts val="0"/>
                        </a:spcAft>
                        <a:buNone/>
                      </a:pPr>
                      <a:r>
                        <a:rPr b="1" lang="en" sz="1000">
                          <a:latin typeface="Montserrat"/>
                          <a:ea typeface="Montserrat"/>
                          <a:cs typeface="Montserrat"/>
                          <a:sym typeface="Montserrat"/>
                        </a:rPr>
                        <a:t>Refunds</a:t>
                      </a:r>
                      <a:endParaRPr b="1" sz="1000">
                        <a:latin typeface="Montserrat"/>
                        <a:ea typeface="Montserrat"/>
                        <a:cs typeface="Montserrat"/>
                        <a:sym typeface="Montserrat"/>
                      </a:endParaRPr>
                    </a:p>
                    <a:p>
                      <a:pPr indent="-292100" lvl="0" marL="457200" rtl="0" algn="l">
                        <a:spcBef>
                          <a:spcPts val="0"/>
                        </a:spcBef>
                        <a:spcAft>
                          <a:spcPts val="0"/>
                        </a:spcAft>
                        <a:buSzPts val="1000"/>
                        <a:buFont typeface="Montserrat"/>
                        <a:buAutoNum type="arabicPeriod"/>
                      </a:pPr>
                      <a:r>
                        <a:rPr lang="en" sz="1000">
                          <a:latin typeface="Montserrat"/>
                          <a:ea typeface="Montserrat"/>
                          <a:cs typeface="Montserrat"/>
                          <a:sym typeface="Montserrat"/>
                        </a:rPr>
                        <a:t>ShopSimon™</a:t>
                      </a:r>
                      <a:r>
                        <a:rPr lang="en" sz="1000">
                          <a:latin typeface="Montserrat"/>
                          <a:ea typeface="Montserrat"/>
                          <a:cs typeface="Montserrat"/>
                          <a:sym typeface="Montserrat"/>
                        </a:rPr>
                        <a:t> will initiate all returns and provide the customer with a prepaid return label to retailer’s distribution center.</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AutoNum type="arabicPeriod"/>
                      </a:pPr>
                      <a:r>
                        <a:rPr lang="en" sz="1000">
                          <a:latin typeface="Montserrat"/>
                          <a:ea typeface="Montserrat"/>
                          <a:cs typeface="Montserrat"/>
                          <a:sym typeface="Montserrat"/>
                        </a:rPr>
                        <a:t>Once return is accepted by retailer, the retailer will need to complete the refund in the </a:t>
                      </a:r>
                      <a:r>
                        <a:rPr lang="en" sz="1000">
                          <a:latin typeface="Montserrat"/>
                          <a:ea typeface="Montserrat"/>
                          <a:cs typeface="Montserrat"/>
                          <a:sym typeface="Montserrat"/>
                        </a:rPr>
                        <a:t>ShopSimon™</a:t>
                      </a:r>
                      <a:r>
                        <a:rPr lang="en" sz="1000">
                          <a:latin typeface="Montserrat"/>
                          <a:ea typeface="Montserrat"/>
                          <a:cs typeface="Montserrat"/>
                          <a:sym typeface="Montserrat"/>
                        </a:rPr>
                        <a:t> portal.</a:t>
                      </a:r>
                      <a:endParaRPr sz="1000">
                        <a:latin typeface="Montserrat"/>
                        <a:ea typeface="Montserrat"/>
                        <a:cs typeface="Montserrat"/>
                        <a:sym typeface="Montserrat"/>
                      </a:endParaRPr>
                    </a:p>
                    <a:p>
                      <a:pPr indent="0" lvl="0" marL="0" rtl="0" algn="l">
                        <a:spcBef>
                          <a:spcPts val="0"/>
                        </a:spcBef>
                        <a:spcAft>
                          <a:spcPts val="0"/>
                        </a:spcAft>
                        <a:buNone/>
                      </a:pPr>
                      <a:r>
                        <a:t/>
                      </a:r>
                      <a:endParaRPr sz="13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800">
                        <a:solidFill>
                          <a:srgbClr val="A0256F"/>
                        </a:solidFill>
                      </a:endParaRPr>
                    </a:p>
                    <a:p>
                      <a:pPr indent="0" lvl="0" marL="0" rtl="0" algn="l">
                        <a:spcBef>
                          <a:spcPts val="0"/>
                        </a:spcBef>
                        <a:spcAft>
                          <a:spcPts val="0"/>
                        </a:spcAft>
                        <a:buNone/>
                      </a:pPr>
                      <a:r>
                        <a:t/>
                      </a:r>
                      <a:endParaRPr sz="800">
                        <a:solidFill>
                          <a:srgbClr val="A0256F"/>
                        </a:solidFill>
                      </a:endParaRPr>
                    </a:p>
                    <a:p>
                      <a:pPr indent="0" lvl="0" marL="0" rtl="0" algn="l">
                        <a:spcBef>
                          <a:spcPts val="0"/>
                        </a:spcBef>
                        <a:spcAft>
                          <a:spcPts val="0"/>
                        </a:spcAft>
                        <a:buNone/>
                      </a:pPr>
                      <a:r>
                        <a:t/>
                      </a:r>
                      <a:endParaRPr sz="800">
                        <a:solidFill>
                          <a:srgbClr val="A0256F"/>
                        </a:solidFill>
                      </a:endParaRPr>
                    </a:p>
                    <a:p>
                      <a:pPr indent="0" lvl="0" marL="0" rtl="0" algn="l">
                        <a:spcBef>
                          <a:spcPts val="0"/>
                        </a:spcBef>
                        <a:spcAft>
                          <a:spcPts val="0"/>
                        </a:spcAft>
                        <a:buNone/>
                      </a:pPr>
                      <a:r>
                        <a:t/>
                      </a:r>
                      <a:endParaRPr sz="800">
                        <a:solidFill>
                          <a:srgbClr val="A0256F"/>
                        </a:solidFill>
                      </a:endParaRPr>
                    </a:p>
                    <a:p>
                      <a:pPr indent="0" lvl="0" marL="0" rtl="0" algn="l">
                        <a:spcBef>
                          <a:spcPts val="0"/>
                        </a:spcBef>
                        <a:spcAft>
                          <a:spcPts val="0"/>
                        </a:spcAft>
                        <a:buNone/>
                      </a:pPr>
                      <a:r>
                        <a:t/>
                      </a:r>
                      <a:endParaRPr sz="800">
                        <a:solidFill>
                          <a:srgbClr val="A0256F"/>
                        </a:solidFill>
                      </a:endParaRPr>
                    </a:p>
                    <a:p>
                      <a:pPr indent="0" lvl="0" marL="0" rtl="0" algn="l">
                        <a:spcBef>
                          <a:spcPts val="0"/>
                        </a:spcBef>
                        <a:spcAft>
                          <a:spcPts val="0"/>
                        </a:spcAft>
                        <a:buNone/>
                      </a:pPr>
                      <a:r>
                        <a:t/>
                      </a:r>
                      <a:endParaRPr sz="800">
                        <a:solidFill>
                          <a:srgbClr val="A0256F"/>
                        </a:solidFill>
                      </a:endParaRPr>
                    </a:p>
                    <a:p>
                      <a:pPr indent="0" lvl="0" marL="0" rtl="0" algn="l">
                        <a:spcBef>
                          <a:spcPts val="0"/>
                        </a:spcBef>
                        <a:spcAft>
                          <a:spcPts val="0"/>
                        </a:spcAft>
                        <a:buNone/>
                      </a:pPr>
                      <a:r>
                        <a:t/>
                      </a:r>
                      <a:endParaRPr sz="600"/>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alpha val="0"/>
                        </a:srgbClr>
                      </a:solidFill>
                      <a:prstDash val="solid"/>
                      <a:round/>
                      <a:headEnd len="sm" w="sm" type="none"/>
                      <a:tailEnd len="sm" w="sm" type="none"/>
                    </a:lnB>
                  </a:tcPr>
                </a:tc>
              </a:tr>
              <a:tr h="367650">
                <a:tc>
                  <a:txBody>
                    <a:bodyPr/>
                    <a:lstStyle/>
                    <a:p>
                      <a:pPr indent="0" lvl="0" marL="0" rtl="0" algn="l">
                        <a:spcBef>
                          <a:spcPts val="0"/>
                        </a:spcBef>
                        <a:spcAft>
                          <a:spcPts val="0"/>
                        </a:spcAft>
                        <a:buNone/>
                      </a:pPr>
                      <a:r>
                        <a:t/>
                      </a:r>
                      <a:endParaRPr b="1" sz="1100"/>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362" name="Google Shape;362;p5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cxnSp>
        <p:nvCxnSpPr>
          <p:cNvPr id="363" name="Google Shape;363;p51"/>
          <p:cNvCxnSpPr/>
          <p:nvPr/>
        </p:nvCxnSpPr>
        <p:spPr>
          <a:xfrm>
            <a:off x="325450" y="4681000"/>
            <a:ext cx="8518200" cy="0"/>
          </a:xfrm>
          <a:prstGeom prst="straightConnector1">
            <a:avLst/>
          </a:prstGeom>
          <a:noFill/>
          <a:ln cap="flat" cmpd="sng" w="9525">
            <a:solidFill>
              <a:srgbClr val="595959"/>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2"/>
          <p:cNvSpPr txBox="1"/>
          <p:nvPr/>
        </p:nvSpPr>
        <p:spPr>
          <a:xfrm>
            <a:off x="283000" y="122025"/>
            <a:ext cx="4407600" cy="2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A90061"/>
                </a:solidFill>
                <a:latin typeface="Montserrat"/>
                <a:ea typeface="Montserrat"/>
                <a:cs typeface="Montserrat"/>
                <a:sym typeface="Montserrat"/>
              </a:rPr>
              <a:t>Data Integration</a:t>
            </a:r>
            <a:endParaRPr sz="1600">
              <a:solidFill>
                <a:srgbClr val="A9006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000"/>
              <a:buFont typeface="Arial"/>
              <a:buNone/>
            </a:pPr>
            <a:r>
              <a:t/>
            </a:r>
            <a:endParaRPr b="1" sz="1200">
              <a:latin typeface="Montserrat"/>
              <a:ea typeface="Montserrat"/>
              <a:cs typeface="Montserrat"/>
              <a:sym typeface="Montserrat"/>
            </a:endParaRPr>
          </a:p>
        </p:txBody>
      </p:sp>
      <p:cxnSp>
        <p:nvCxnSpPr>
          <p:cNvPr id="369" name="Google Shape;369;p52"/>
          <p:cNvCxnSpPr/>
          <p:nvPr/>
        </p:nvCxnSpPr>
        <p:spPr>
          <a:xfrm>
            <a:off x="325450" y="445725"/>
            <a:ext cx="8518200" cy="0"/>
          </a:xfrm>
          <a:prstGeom prst="straightConnector1">
            <a:avLst/>
          </a:prstGeom>
          <a:noFill/>
          <a:ln cap="flat" cmpd="sng" w="9525">
            <a:solidFill>
              <a:srgbClr val="595959"/>
            </a:solidFill>
            <a:prstDash val="solid"/>
            <a:round/>
            <a:headEnd len="sm" w="sm" type="none"/>
            <a:tailEnd len="sm" w="sm" type="none"/>
          </a:ln>
        </p:spPr>
      </p:cxnSp>
      <p:graphicFrame>
        <p:nvGraphicFramePr>
          <p:cNvPr id="370" name="Google Shape;370;p52"/>
          <p:cNvGraphicFramePr/>
          <p:nvPr/>
        </p:nvGraphicFramePr>
        <p:xfrm>
          <a:off x="317766" y="445726"/>
          <a:ext cx="3000000" cy="3000000"/>
        </p:xfrm>
        <a:graphic>
          <a:graphicData uri="http://schemas.openxmlformats.org/drawingml/2006/table">
            <a:tbl>
              <a:tblPr>
                <a:noFill/>
                <a:tableStyleId>{69B331BF-5CEC-4A5A-821A-9F79357F15B6}</a:tableStyleId>
              </a:tblPr>
              <a:tblGrid>
                <a:gridCol w="8518200"/>
              </a:tblGrid>
              <a:tr h="3412075">
                <a:tc>
                  <a:txBody>
                    <a:bodyPr/>
                    <a:lstStyle/>
                    <a:p>
                      <a:pPr indent="0" lvl="0" marL="0" rtl="0" algn="l">
                        <a:spcBef>
                          <a:spcPts val="0"/>
                        </a:spcBef>
                        <a:spcAft>
                          <a:spcPts val="0"/>
                        </a:spcAft>
                        <a:buNone/>
                      </a:pPr>
                      <a:r>
                        <a:rPr b="1" lang="en" sz="1100">
                          <a:latin typeface="Montserrat"/>
                          <a:ea typeface="Montserrat"/>
                          <a:cs typeface="Montserrat"/>
                          <a:sym typeface="Montserrat"/>
                        </a:rPr>
                        <a:t>ShopSimon™</a:t>
                      </a:r>
                      <a:r>
                        <a:rPr b="1" lang="en" sz="1100">
                          <a:latin typeface="Montserrat"/>
                          <a:ea typeface="Montserrat"/>
                          <a:cs typeface="Montserrat"/>
                          <a:sym typeface="Montserrat"/>
                        </a:rPr>
                        <a:t> Order in Shopify</a:t>
                      </a:r>
                      <a:endParaRPr b="1" sz="11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sz="1200"/>
                    </a:p>
                    <a:p>
                      <a:pPr indent="0" lvl="0" marL="0" marR="0" rtl="0" algn="l">
                        <a:lnSpc>
                          <a:spcPct val="100000"/>
                        </a:lnSpc>
                        <a:spcBef>
                          <a:spcPts val="0"/>
                        </a:spcBef>
                        <a:spcAft>
                          <a:spcPts val="0"/>
                        </a:spcAft>
                        <a:buClr>
                          <a:srgbClr val="000000"/>
                        </a:buClr>
                        <a:buSzPts val="1100"/>
                        <a:buFont typeface="Arial"/>
                        <a:buNone/>
                      </a:pPr>
                      <a:r>
                        <a:t/>
                      </a:r>
                      <a:endParaRPr sz="1000"/>
                    </a:p>
                    <a:p>
                      <a:pPr indent="0" lvl="0" marL="0" marR="0" rtl="0" algn="l">
                        <a:lnSpc>
                          <a:spcPct val="100000"/>
                        </a:lnSpc>
                        <a:spcBef>
                          <a:spcPts val="0"/>
                        </a:spcBef>
                        <a:spcAft>
                          <a:spcPts val="0"/>
                        </a:spcAft>
                        <a:buClr>
                          <a:srgbClr val="000000"/>
                        </a:buClr>
                        <a:buSzPts val="1100"/>
                        <a:buFont typeface="Arial"/>
                        <a:buNone/>
                      </a:pPr>
                      <a:r>
                        <a:t/>
                      </a:r>
                      <a:endParaRPr sz="1000"/>
                    </a:p>
                    <a:p>
                      <a:pPr indent="0" lvl="0" marL="0" marR="0" rtl="0" algn="l">
                        <a:lnSpc>
                          <a:spcPct val="100000"/>
                        </a:lnSpc>
                        <a:spcBef>
                          <a:spcPts val="0"/>
                        </a:spcBef>
                        <a:spcAft>
                          <a:spcPts val="0"/>
                        </a:spcAft>
                        <a:buClr>
                          <a:srgbClr val="000000"/>
                        </a:buClr>
                        <a:buSzPts val="1100"/>
                        <a:buFont typeface="Arial"/>
                        <a:buNone/>
                      </a:pPr>
                      <a:r>
                        <a:t/>
                      </a:r>
                      <a:endParaRPr sz="1000"/>
                    </a:p>
                    <a:p>
                      <a:pPr indent="0" lvl="0" marL="0" marR="0" rtl="0" algn="l">
                        <a:lnSpc>
                          <a:spcPct val="100000"/>
                        </a:lnSpc>
                        <a:spcBef>
                          <a:spcPts val="0"/>
                        </a:spcBef>
                        <a:spcAft>
                          <a:spcPts val="0"/>
                        </a:spcAft>
                        <a:buClr>
                          <a:srgbClr val="000000"/>
                        </a:buClr>
                        <a:buSzPts val="1100"/>
                        <a:buFont typeface="Arial"/>
                        <a:buNone/>
                      </a:pPr>
                      <a:r>
                        <a:t/>
                      </a:r>
                      <a:endParaRPr sz="1000"/>
                    </a:p>
                    <a:p>
                      <a:pPr indent="0" lvl="0" marL="0" marR="0" rtl="0" algn="l">
                        <a:lnSpc>
                          <a:spcPct val="100000"/>
                        </a:lnSpc>
                        <a:spcBef>
                          <a:spcPts val="0"/>
                        </a:spcBef>
                        <a:spcAft>
                          <a:spcPts val="0"/>
                        </a:spcAft>
                        <a:buClr>
                          <a:srgbClr val="000000"/>
                        </a:buClr>
                        <a:buSzPts val="1100"/>
                        <a:buFont typeface="Arial"/>
                        <a:buNone/>
                      </a:pPr>
                      <a:r>
                        <a:t/>
                      </a:r>
                      <a:endParaRPr sz="1000"/>
                    </a:p>
                    <a:p>
                      <a:pPr indent="0" lvl="0" marL="0" marR="0" rtl="0" algn="l">
                        <a:lnSpc>
                          <a:spcPct val="100000"/>
                        </a:lnSpc>
                        <a:spcBef>
                          <a:spcPts val="0"/>
                        </a:spcBef>
                        <a:spcAft>
                          <a:spcPts val="0"/>
                        </a:spcAft>
                        <a:buClr>
                          <a:srgbClr val="000000"/>
                        </a:buClr>
                        <a:buSzPts val="1100"/>
                        <a:buFont typeface="Arial"/>
                        <a:buNone/>
                      </a:pPr>
                      <a:r>
                        <a:t/>
                      </a:r>
                      <a:endParaRPr sz="1000"/>
                    </a:p>
                    <a:p>
                      <a:pPr indent="0" lvl="0" marL="0" marR="0" rtl="0" algn="l">
                        <a:lnSpc>
                          <a:spcPct val="100000"/>
                        </a:lnSpc>
                        <a:spcBef>
                          <a:spcPts val="0"/>
                        </a:spcBef>
                        <a:spcAft>
                          <a:spcPts val="0"/>
                        </a:spcAft>
                        <a:buClr>
                          <a:srgbClr val="000000"/>
                        </a:buClr>
                        <a:buSzPts val="1100"/>
                        <a:buFont typeface="Arial"/>
                        <a:buNone/>
                      </a:pPr>
                      <a:r>
                        <a:t/>
                      </a:r>
                      <a:endParaRPr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500"/>
                    </a:p>
                    <a:p>
                      <a:pPr indent="0" lvl="0" marL="0" rtl="0" algn="l">
                        <a:spcBef>
                          <a:spcPts val="0"/>
                        </a:spcBef>
                        <a:spcAft>
                          <a:spcPts val="0"/>
                        </a:spcAft>
                        <a:buNone/>
                      </a:pPr>
                      <a:r>
                        <a:t/>
                      </a:r>
                      <a:endParaRPr b="1" sz="500"/>
                    </a:p>
                    <a:p>
                      <a:pPr indent="0" lvl="0" marL="0" rtl="0" algn="l">
                        <a:spcBef>
                          <a:spcPts val="0"/>
                        </a:spcBef>
                        <a:spcAft>
                          <a:spcPts val="0"/>
                        </a:spcAft>
                        <a:buNone/>
                      </a:pPr>
                      <a:r>
                        <a:t/>
                      </a:r>
                      <a:endParaRPr b="1" sz="500"/>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sz="1600"/>
                    </a:p>
                    <a:p>
                      <a:pPr indent="0" lvl="0" marL="0" rtl="0" algn="l">
                        <a:spcBef>
                          <a:spcPts val="0"/>
                        </a:spcBef>
                        <a:spcAft>
                          <a:spcPts val="0"/>
                        </a:spcAft>
                        <a:buNone/>
                      </a:pPr>
                      <a:r>
                        <a:t/>
                      </a:r>
                      <a:endParaRPr sz="900"/>
                    </a:p>
                    <a:p>
                      <a:pPr indent="0" lvl="0" marL="0" rtl="0" algn="l">
                        <a:spcBef>
                          <a:spcPts val="0"/>
                        </a:spcBef>
                        <a:spcAft>
                          <a:spcPts val="0"/>
                        </a:spcAft>
                        <a:buNone/>
                      </a:pPr>
                      <a:r>
                        <a:t/>
                      </a:r>
                      <a:endParaRPr sz="600"/>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alpha val="0"/>
                        </a:srgbClr>
                      </a:solidFill>
                      <a:prstDash val="solid"/>
                      <a:round/>
                      <a:headEnd len="sm" w="sm" type="none"/>
                      <a:tailEnd len="sm" w="sm" type="none"/>
                    </a:lnB>
                  </a:tcPr>
                </a:tc>
              </a:tr>
              <a:tr h="546550">
                <a:tc>
                  <a:txBody>
                    <a:bodyPr/>
                    <a:lstStyle/>
                    <a:p>
                      <a:pPr indent="0" lvl="0" marL="0" rtl="0" algn="l">
                        <a:spcBef>
                          <a:spcPts val="0"/>
                        </a:spcBef>
                        <a:spcAft>
                          <a:spcPts val="0"/>
                        </a:spcAft>
                        <a:buNone/>
                      </a:pPr>
                      <a:r>
                        <a:rPr lang="en" sz="800">
                          <a:solidFill>
                            <a:srgbClr val="A0256F"/>
                          </a:solidFill>
                          <a:uFill>
                            <a:noFill/>
                          </a:uFill>
                          <a:hlinkClick r:id="rId3">
                            <a:extLst>
                              <a:ext uri="{A12FA001-AC4F-418D-AE19-62706E023703}">
                                <ahyp:hlinkClr val="tx"/>
                              </a:ext>
                            </a:extLst>
                          </a:hlinkClick>
                        </a:rPr>
                        <a:t> </a:t>
                      </a:r>
                      <a:endParaRPr b="1" sz="1100"/>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371" name="Google Shape;371;p5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cxnSp>
        <p:nvCxnSpPr>
          <p:cNvPr id="372" name="Google Shape;372;p52"/>
          <p:cNvCxnSpPr/>
          <p:nvPr/>
        </p:nvCxnSpPr>
        <p:spPr>
          <a:xfrm>
            <a:off x="325450" y="4681000"/>
            <a:ext cx="8518200" cy="0"/>
          </a:xfrm>
          <a:prstGeom prst="straightConnector1">
            <a:avLst/>
          </a:prstGeom>
          <a:noFill/>
          <a:ln cap="flat" cmpd="sng" w="9525">
            <a:solidFill>
              <a:srgbClr val="595959"/>
            </a:solidFill>
            <a:prstDash val="solid"/>
            <a:round/>
            <a:headEnd len="med" w="med" type="none"/>
            <a:tailEnd len="med" w="med" type="none"/>
          </a:ln>
        </p:spPr>
      </p:cxnSp>
      <p:pic>
        <p:nvPicPr>
          <p:cNvPr id="373" name="Google Shape;373;p52"/>
          <p:cNvPicPr preferRelativeResize="0"/>
          <p:nvPr/>
        </p:nvPicPr>
        <p:blipFill>
          <a:blip r:embed="rId4">
            <a:alphaModFix/>
          </a:blip>
          <a:stretch>
            <a:fillRect/>
          </a:stretch>
        </p:blipFill>
        <p:spPr>
          <a:xfrm>
            <a:off x="5860325" y="955675"/>
            <a:ext cx="2132225" cy="115150"/>
          </a:xfrm>
          <a:prstGeom prst="rect">
            <a:avLst/>
          </a:prstGeom>
          <a:noFill/>
          <a:ln>
            <a:noFill/>
          </a:ln>
        </p:spPr>
      </p:pic>
      <p:pic>
        <p:nvPicPr>
          <p:cNvPr id="374" name="Google Shape;374;p52"/>
          <p:cNvPicPr preferRelativeResize="0"/>
          <p:nvPr/>
        </p:nvPicPr>
        <p:blipFill>
          <a:blip r:embed="rId5">
            <a:alphaModFix/>
          </a:blip>
          <a:stretch>
            <a:fillRect/>
          </a:stretch>
        </p:blipFill>
        <p:spPr>
          <a:xfrm>
            <a:off x="1447737" y="773200"/>
            <a:ext cx="6248525" cy="3831599"/>
          </a:xfrm>
          <a:prstGeom prst="rect">
            <a:avLst/>
          </a:prstGeom>
          <a:noFill/>
          <a:ln cap="flat" cmpd="sng" w="9525">
            <a:solidFill>
              <a:srgbClr val="F3F3F3"/>
            </a:solidFill>
            <a:prstDash val="solid"/>
            <a:round/>
            <a:headEnd len="sm" w="sm" type="none"/>
            <a:tailEnd len="sm" w="sm" type="none"/>
          </a:ln>
        </p:spPr>
      </p:pic>
      <p:sp>
        <p:nvSpPr>
          <p:cNvPr id="375" name="Google Shape;375;p52"/>
          <p:cNvSpPr txBox="1"/>
          <p:nvPr/>
        </p:nvSpPr>
        <p:spPr>
          <a:xfrm>
            <a:off x="6767475" y="773200"/>
            <a:ext cx="928800" cy="168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pic>
        <p:nvPicPr>
          <p:cNvPr id="376" name="Google Shape;376;p52"/>
          <p:cNvPicPr preferRelativeResize="0"/>
          <p:nvPr/>
        </p:nvPicPr>
        <p:blipFill>
          <a:blip r:embed="rId6">
            <a:alphaModFix/>
          </a:blip>
          <a:stretch>
            <a:fillRect/>
          </a:stretch>
        </p:blipFill>
        <p:spPr>
          <a:xfrm>
            <a:off x="6364875" y="2329225"/>
            <a:ext cx="812050" cy="115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3"/>
          <p:cNvSpPr txBox="1"/>
          <p:nvPr/>
        </p:nvSpPr>
        <p:spPr>
          <a:xfrm>
            <a:off x="216275" y="103825"/>
            <a:ext cx="4407600" cy="2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rgbClr val="A90061"/>
                </a:solidFill>
                <a:latin typeface="Montserrat"/>
                <a:ea typeface="Montserrat"/>
                <a:cs typeface="Montserrat"/>
                <a:sym typeface="Montserrat"/>
              </a:rPr>
              <a:t>Roadmap To Live</a:t>
            </a:r>
            <a:endParaRPr sz="1600">
              <a:solidFill>
                <a:srgbClr val="A90061"/>
              </a:solidFill>
              <a:latin typeface="Montserrat"/>
              <a:ea typeface="Montserrat"/>
              <a:cs typeface="Montserrat"/>
              <a:sym typeface="Montserrat"/>
            </a:endParaRPr>
          </a:p>
          <a:p>
            <a:pPr indent="0" lvl="0" marL="0" rtl="0" algn="l">
              <a:spcBef>
                <a:spcPts val="0"/>
              </a:spcBef>
              <a:spcAft>
                <a:spcPts val="0"/>
              </a:spcAft>
              <a:buNone/>
            </a:pPr>
            <a:r>
              <a:t/>
            </a:r>
            <a:endParaRPr b="1" sz="1200">
              <a:latin typeface="Montserrat"/>
              <a:ea typeface="Montserrat"/>
              <a:cs typeface="Montserrat"/>
              <a:sym typeface="Montserrat"/>
            </a:endParaRPr>
          </a:p>
        </p:txBody>
      </p:sp>
      <p:cxnSp>
        <p:nvCxnSpPr>
          <p:cNvPr id="382" name="Google Shape;382;p53"/>
          <p:cNvCxnSpPr/>
          <p:nvPr/>
        </p:nvCxnSpPr>
        <p:spPr>
          <a:xfrm>
            <a:off x="325450" y="445725"/>
            <a:ext cx="8518200" cy="0"/>
          </a:xfrm>
          <a:prstGeom prst="straightConnector1">
            <a:avLst/>
          </a:prstGeom>
          <a:noFill/>
          <a:ln cap="flat" cmpd="sng" w="9525">
            <a:solidFill>
              <a:srgbClr val="595959"/>
            </a:solidFill>
            <a:prstDash val="solid"/>
            <a:round/>
            <a:headEnd len="med" w="med" type="none"/>
            <a:tailEnd len="med" w="med" type="none"/>
          </a:ln>
        </p:spPr>
      </p:cxnSp>
      <p:graphicFrame>
        <p:nvGraphicFramePr>
          <p:cNvPr id="383" name="Google Shape;383;p53"/>
          <p:cNvGraphicFramePr/>
          <p:nvPr/>
        </p:nvGraphicFramePr>
        <p:xfrm>
          <a:off x="325450" y="445725"/>
          <a:ext cx="3000000" cy="3000000"/>
        </p:xfrm>
        <a:graphic>
          <a:graphicData uri="http://schemas.openxmlformats.org/drawingml/2006/table">
            <a:tbl>
              <a:tblPr>
                <a:noFill/>
                <a:tableStyleId>{1D6CCC52-9220-4E35-A134-F78EC866D3D6}</a:tableStyleId>
              </a:tblPr>
              <a:tblGrid>
                <a:gridCol w="8505650"/>
              </a:tblGrid>
              <a:tr h="3512075">
                <a:tc>
                  <a:txBody>
                    <a:bodyPr/>
                    <a:lstStyle/>
                    <a:p>
                      <a:pPr indent="0" lvl="0" marL="0" rtl="0" algn="l">
                        <a:spcBef>
                          <a:spcPts val="0"/>
                        </a:spcBef>
                        <a:spcAft>
                          <a:spcPts val="0"/>
                        </a:spcAft>
                        <a:buNone/>
                      </a:pPr>
                      <a:r>
                        <a:rPr b="1" lang="en" sz="1000">
                          <a:highlight>
                            <a:srgbClr val="FFF2CC"/>
                          </a:highlight>
                          <a:latin typeface="Montserrat"/>
                          <a:ea typeface="Montserrat"/>
                          <a:cs typeface="Montserrat"/>
                          <a:sym typeface="Montserrat"/>
                        </a:rPr>
                        <a:t>MIRAKL CONNECT/SHOPIFY</a:t>
                      </a:r>
                      <a:endParaRPr b="1" sz="1000">
                        <a:highlight>
                          <a:srgbClr val="FFF2CC"/>
                        </a:highlight>
                        <a:latin typeface="Montserrat"/>
                        <a:ea typeface="Montserrat"/>
                        <a:cs typeface="Montserrat"/>
                        <a:sym typeface="Montserrat"/>
                      </a:endParaRPr>
                    </a:p>
                    <a:p>
                      <a:pPr indent="0" lvl="0" marL="0" rtl="0" algn="l">
                        <a:spcBef>
                          <a:spcPts val="0"/>
                        </a:spcBef>
                        <a:spcAft>
                          <a:spcPts val="0"/>
                        </a:spcAft>
                        <a:buNone/>
                      </a:pPr>
                      <a:r>
                        <a:rPr b="1" lang="en" sz="1000">
                          <a:latin typeface="Montserrat"/>
                          <a:ea typeface="Montserrat"/>
                          <a:cs typeface="Montserrat"/>
                          <a:sym typeface="Montserrat"/>
                        </a:rPr>
                        <a:t>TARGET GO LIVE DATE:</a:t>
                      </a:r>
                      <a:r>
                        <a:rPr lang="en" sz="1000">
                          <a:latin typeface="Montserrat"/>
                          <a:ea typeface="Montserrat"/>
                          <a:cs typeface="Montserrat"/>
                          <a:sym typeface="Montserrat"/>
                        </a:rPr>
                        <a:t> </a:t>
                      </a:r>
                      <a:endParaRPr b="1"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b="1" lang="en" sz="900">
                          <a:solidFill>
                            <a:schemeClr val="dk1"/>
                          </a:solidFill>
                          <a:latin typeface="Montserrat"/>
                          <a:ea typeface="Montserrat"/>
                          <a:cs typeface="Montserrat"/>
                          <a:sym typeface="Montserrat"/>
                        </a:rPr>
                        <a:t>DISCOVERY</a:t>
                      </a:r>
                      <a:endParaRPr sz="900" strike="sngStrike">
                        <a:solidFill>
                          <a:schemeClr val="dk1"/>
                        </a:solidFill>
                        <a:latin typeface="Montserrat"/>
                        <a:ea typeface="Montserrat"/>
                        <a:cs typeface="Montserrat"/>
                        <a:sym typeface="Montserrat"/>
                      </a:endParaRPr>
                    </a:p>
                    <a:p>
                      <a:pPr indent="-285750" lvl="0" marL="457200" rtl="0" algn="l">
                        <a:spcBef>
                          <a:spcPts val="0"/>
                        </a:spcBef>
                        <a:spcAft>
                          <a:spcPts val="0"/>
                        </a:spcAft>
                        <a:buClr>
                          <a:schemeClr val="dk1"/>
                        </a:buClr>
                        <a:buSzPts val="900"/>
                        <a:buFont typeface="Montserrat"/>
                        <a:buChar char="❏"/>
                      </a:pPr>
                      <a:r>
                        <a:rPr lang="en" sz="900">
                          <a:solidFill>
                            <a:schemeClr val="dk1"/>
                          </a:solidFill>
                          <a:highlight>
                            <a:schemeClr val="lt1"/>
                          </a:highlight>
                          <a:latin typeface="Montserrat"/>
                          <a:ea typeface="Montserrat"/>
                          <a:cs typeface="Montserrat"/>
                          <a:sym typeface="Montserrat"/>
                        </a:rPr>
                        <a:t>Execute contract</a:t>
                      </a:r>
                      <a:endParaRPr sz="900">
                        <a:solidFill>
                          <a:schemeClr val="dk1"/>
                        </a:solidFill>
                        <a:highlight>
                          <a:schemeClr val="lt1"/>
                        </a:highlight>
                        <a:latin typeface="Montserrat"/>
                        <a:ea typeface="Montserrat"/>
                        <a:cs typeface="Montserrat"/>
                        <a:sym typeface="Montserrat"/>
                      </a:endParaRPr>
                    </a:p>
                    <a:p>
                      <a:pPr indent="-285750" lvl="0" marL="457200" rtl="0" algn="l">
                        <a:spcBef>
                          <a:spcPts val="0"/>
                        </a:spcBef>
                        <a:spcAft>
                          <a:spcPts val="0"/>
                        </a:spcAft>
                        <a:buClr>
                          <a:schemeClr val="dk1"/>
                        </a:buClr>
                        <a:buSzPts val="900"/>
                        <a:buFont typeface="Montserrat"/>
                        <a:buChar char="❏"/>
                      </a:pPr>
                      <a:r>
                        <a:rPr lang="en" sz="900">
                          <a:solidFill>
                            <a:schemeClr val="dk1"/>
                          </a:solidFill>
                          <a:highlight>
                            <a:schemeClr val="lt1"/>
                          </a:highlight>
                          <a:latin typeface="Montserrat"/>
                          <a:ea typeface="Montserrat"/>
                          <a:cs typeface="Montserrat"/>
                          <a:sym typeface="Montserrat"/>
                        </a:rPr>
                        <a:t>Determine onboarding kick-off call date</a:t>
                      </a:r>
                      <a:endParaRPr sz="900">
                        <a:solidFill>
                          <a:schemeClr val="dk1"/>
                        </a:solidFill>
                        <a:highlight>
                          <a:schemeClr val="lt1"/>
                        </a:highlight>
                        <a:latin typeface="Montserrat"/>
                        <a:ea typeface="Montserrat"/>
                        <a:cs typeface="Montserrat"/>
                        <a:sym typeface="Montserrat"/>
                      </a:endParaRPr>
                    </a:p>
                    <a:p>
                      <a:pPr indent="0" lvl="0" marL="0" rtl="0" algn="l">
                        <a:spcBef>
                          <a:spcPts val="0"/>
                        </a:spcBef>
                        <a:spcAft>
                          <a:spcPts val="0"/>
                        </a:spcAft>
                        <a:buNone/>
                      </a:pPr>
                      <a:r>
                        <a:t/>
                      </a:r>
                      <a:endParaRPr b="1" sz="900">
                        <a:latin typeface="Montserrat"/>
                        <a:ea typeface="Montserrat"/>
                        <a:cs typeface="Montserrat"/>
                        <a:sym typeface="Montserrat"/>
                      </a:endParaRPr>
                    </a:p>
                    <a:p>
                      <a:pPr indent="0" lvl="0" marL="0" rtl="0" algn="l">
                        <a:spcBef>
                          <a:spcPts val="0"/>
                        </a:spcBef>
                        <a:spcAft>
                          <a:spcPts val="0"/>
                        </a:spcAft>
                        <a:buNone/>
                      </a:pPr>
                      <a:r>
                        <a:rPr b="1" lang="en" sz="900">
                          <a:latin typeface="Montserrat"/>
                          <a:ea typeface="Montserrat"/>
                          <a:cs typeface="Montserrat"/>
                          <a:sym typeface="Montserrat"/>
                        </a:rPr>
                        <a:t>WEEK 1:  </a:t>
                      </a:r>
                      <a:endParaRPr sz="900" strike="sngStrike">
                        <a:latin typeface="Montserrat"/>
                        <a:ea typeface="Montserrat"/>
                        <a:cs typeface="Montserrat"/>
                        <a:sym typeface="Montserrat"/>
                      </a:endParaRPr>
                    </a:p>
                    <a:p>
                      <a:pPr indent="-285750" lvl="0" marL="457200" rtl="0" algn="l">
                        <a:spcBef>
                          <a:spcPts val="0"/>
                        </a:spcBef>
                        <a:spcAft>
                          <a:spcPts val="0"/>
                        </a:spcAft>
                        <a:buSzPts val="900"/>
                        <a:buFont typeface="Montserrat"/>
                        <a:buChar char="❏"/>
                      </a:pPr>
                      <a:r>
                        <a:rPr lang="en" sz="900">
                          <a:solidFill>
                            <a:schemeClr val="dk1"/>
                          </a:solidFill>
                          <a:highlight>
                            <a:schemeClr val="lt1"/>
                          </a:highlight>
                          <a:latin typeface="Montserrat"/>
                          <a:ea typeface="Montserrat"/>
                          <a:cs typeface="Montserrat"/>
                          <a:sym typeface="Montserrat"/>
                        </a:rPr>
                        <a:t>ShopSimon™</a:t>
                      </a:r>
                      <a:r>
                        <a:rPr lang="en" sz="900">
                          <a:solidFill>
                            <a:schemeClr val="dk1"/>
                          </a:solidFill>
                          <a:highlight>
                            <a:schemeClr val="lt1"/>
                          </a:highlight>
                          <a:latin typeface="Montserrat"/>
                          <a:ea typeface="Montserrat"/>
                          <a:cs typeface="Montserrat"/>
                          <a:sym typeface="Montserrat"/>
                        </a:rPr>
                        <a:t> Portal account setup completed</a:t>
                      </a:r>
                      <a:endParaRPr sz="900">
                        <a:solidFill>
                          <a:schemeClr val="dk1"/>
                        </a:solidFill>
                        <a:highlight>
                          <a:schemeClr val="lt1"/>
                        </a:highlight>
                        <a:latin typeface="Montserrat"/>
                        <a:ea typeface="Montserrat"/>
                        <a:cs typeface="Montserrat"/>
                        <a:sym typeface="Montserrat"/>
                      </a:endParaRPr>
                    </a:p>
                    <a:p>
                      <a:pPr indent="-285750" lvl="0" marL="457200" rtl="0" algn="l">
                        <a:spcBef>
                          <a:spcPts val="0"/>
                        </a:spcBef>
                        <a:spcAft>
                          <a:spcPts val="0"/>
                        </a:spcAft>
                        <a:buClr>
                          <a:schemeClr val="dk1"/>
                        </a:buClr>
                        <a:buSzPts val="900"/>
                        <a:buFont typeface="Montserrat"/>
                        <a:buChar char="❏"/>
                      </a:pPr>
                      <a:r>
                        <a:rPr lang="en" sz="900">
                          <a:solidFill>
                            <a:schemeClr val="dk1"/>
                          </a:solidFill>
                          <a:latin typeface="Montserrat"/>
                          <a:ea typeface="Montserrat"/>
                          <a:cs typeface="Montserrat"/>
                          <a:sym typeface="Montserrat"/>
                        </a:rPr>
                        <a:t>W9 &amp; bank verification letter submitted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900">
                          <a:solidFill>
                            <a:schemeClr val="dk1"/>
                          </a:solidFill>
                          <a:latin typeface="Montserrat"/>
                          <a:ea typeface="Montserrat"/>
                          <a:cs typeface="Montserrat"/>
                          <a:sym typeface="Montserrat"/>
                        </a:rPr>
                        <a:t>WEEK 2:  </a:t>
                      </a:r>
                      <a:endParaRPr b="1" sz="900">
                        <a:solidFill>
                          <a:schemeClr val="dk1"/>
                        </a:solidFill>
                        <a:latin typeface="Montserrat"/>
                        <a:ea typeface="Montserrat"/>
                        <a:cs typeface="Montserrat"/>
                        <a:sym typeface="Montserrat"/>
                      </a:endParaRPr>
                    </a:p>
                    <a:p>
                      <a:pPr indent="-285750" lvl="0" marL="457200" rtl="0" algn="l">
                        <a:spcBef>
                          <a:spcPts val="0"/>
                        </a:spcBef>
                        <a:spcAft>
                          <a:spcPts val="0"/>
                        </a:spcAft>
                        <a:buClr>
                          <a:schemeClr val="dk1"/>
                        </a:buClr>
                        <a:buSzPts val="900"/>
                        <a:buFont typeface="Montserrat"/>
                        <a:buChar char="❏"/>
                      </a:pPr>
                      <a:r>
                        <a:rPr lang="en" sz="900">
                          <a:solidFill>
                            <a:schemeClr val="dk1"/>
                          </a:solidFill>
                          <a:latin typeface="Montserrat"/>
                          <a:ea typeface="Montserrat"/>
                          <a:cs typeface="Montserrat"/>
                          <a:sym typeface="Montserrat"/>
                        </a:rPr>
                        <a:t>Mirakl Connect account setup completed</a:t>
                      </a:r>
                      <a:endParaRPr sz="900">
                        <a:solidFill>
                          <a:schemeClr val="dk1"/>
                        </a:solidFill>
                        <a:latin typeface="Montserrat"/>
                        <a:ea typeface="Montserrat"/>
                        <a:cs typeface="Montserrat"/>
                        <a:sym typeface="Montserrat"/>
                      </a:endParaRPr>
                    </a:p>
                    <a:p>
                      <a:pPr indent="-285750" lvl="0" marL="457200" rtl="0" algn="l">
                        <a:spcBef>
                          <a:spcPts val="0"/>
                        </a:spcBef>
                        <a:spcAft>
                          <a:spcPts val="0"/>
                        </a:spcAft>
                        <a:buClr>
                          <a:schemeClr val="dk1"/>
                        </a:buClr>
                        <a:buSzPts val="900"/>
                        <a:buFont typeface="Montserrat"/>
                        <a:buChar char="❏"/>
                      </a:pPr>
                      <a:r>
                        <a:rPr lang="en" sz="900">
                          <a:solidFill>
                            <a:schemeClr val="dk1"/>
                          </a:solidFill>
                          <a:latin typeface="Montserrat"/>
                          <a:ea typeface="Montserrat"/>
                          <a:cs typeface="Montserrat"/>
                          <a:sym typeface="Montserrat"/>
                        </a:rPr>
                        <a:t>Tag ShopSimon™ assortment in Shopify with ‘SIMON’ tag</a:t>
                      </a:r>
                      <a:endParaRPr sz="900">
                        <a:solidFill>
                          <a:schemeClr val="dk1"/>
                        </a:solidFill>
                        <a:latin typeface="Montserrat"/>
                        <a:ea typeface="Montserrat"/>
                        <a:cs typeface="Montserrat"/>
                        <a:sym typeface="Montserrat"/>
                      </a:endParaRPr>
                    </a:p>
                    <a:p>
                      <a:pPr indent="-285750" lvl="0" marL="457200" rtl="0" algn="l">
                        <a:spcBef>
                          <a:spcPts val="0"/>
                        </a:spcBef>
                        <a:spcAft>
                          <a:spcPts val="0"/>
                        </a:spcAft>
                        <a:buClr>
                          <a:schemeClr val="dk1"/>
                        </a:buClr>
                        <a:buSzPts val="900"/>
                        <a:buFont typeface="Montserrat"/>
                        <a:buChar char="❏"/>
                      </a:pPr>
                      <a:r>
                        <a:rPr lang="en" sz="900">
                          <a:solidFill>
                            <a:schemeClr val="dk1"/>
                          </a:solidFill>
                          <a:latin typeface="Montserrat"/>
                          <a:ea typeface="Montserrat"/>
                          <a:cs typeface="Montserrat"/>
                          <a:sym typeface="Montserrat"/>
                        </a:rPr>
                        <a:t>Sync Mirakl Connect to your Shopify store</a:t>
                      </a:r>
                      <a:endParaRPr sz="900">
                        <a:solidFill>
                          <a:schemeClr val="dk1"/>
                        </a:solidFill>
                        <a:latin typeface="Montserrat"/>
                        <a:ea typeface="Montserrat"/>
                        <a:cs typeface="Montserrat"/>
                        <a:sym typeface="Montserrat"/>
                      </a:endParaRPr>
                    </a:p>
                    <a:p>
                      <a:pPr indent="-285750" lvl="0" marL="457200" rtl="0" algn="l">
                        <a:spcBef>
                          <a:spcPts val="0"/>
                        </a:spcBef>
                        <a:spcAft>
                          <a:spcPts val="0"/>
                        </a:spcAft>
                        <a:buClr>
                          <a:schemeClr val="dk1"/>
                        </a:buClr>
                        <a:buSzPts val="900"/>
                        <a:buFont typeface="Montserrat"/>
                        <a:buChar char="❏"/>
                      </a:pPr>
                      <a:r>
                        <a:rPr lang="en" sz="900">
                          <a:solidFill>
                            <a:schemeClr val="dk1"/>
                          </a:solidFill>
                          <a:highlight>
                            <a:schemeClr val="lt1"/>
                          </a:highlight>
                          <a:latin typeface="Montserrat"/>
                          <a:ea typeface="Montserrat"/>
                          <a:cs typeface="Montserrat"/>
                          <a:sym typeface="Montserrat"/>
                        </a:rPr>
                        <a:t>Send ShopSimon™ required creative assets and brand bio</a:t>
                      </a:r>
                      <a:endParaRPr sz="900">
                        <a:solidFill>
                          <a:schemeClr val="dk1"/>
                        </a:solidFill>
                        <a:highlight>
                          <a:schemeClr val="lt1"/>
                        </a:highlight>
                        <a:latin typeface="Montserrat"/>
                        <a:ea typeface="Montserrat"/>
                        <a:cs typeface="Montserrat"/>
                        <a:sym typeface="Montserrat"/>
                      </a:endParaRPr>
                    </a:p>
                    <a:p>
                      <a:pPr indent="-285750" lvl="0" marL="457200" rtl="0" algn="l">
                        <a:spcBef>
                          <a:spcPts val="0"/>
                        </a:spcBef>
                        <a:spcAft>
                          <a:spcPts val="0"/>
                        </a:spcAft>
                        <a:buClr>
                          <a:schemeClr val="dk1"/>
                        </a:buClr>
                        <a:buSzPts val="900"/>
                        <a:buFont typeface="Montserrat"/>
                        <a:buChar char="❏"/>
                      </a:pPr>
                      <a:r>
                        <a:rPr lang="en" sz="900">
                          <a:solidFill>
                            <a:schemeClr val="dk1"/>
                          </a:solidFill>
                          <a:highlight>
                            <a:schemeClr val="lt1"/>
                          </a:highlight>
                          <a:latin typeface="Montserrat"/>
                          <a:ea typeface="Montserrat"/>
                          <a:cs typeface="Montserrat"/>
                          <a:sym typeface="Montserrat"/>
                        </a:rPr>
                        <a:t>Brand Manager introduction</a:t>
                      </a:r>
                      <a:endParaRPr sz="900">
                        <a:solidFill>
                          <a:schemeClr val="dk1"/>
                        </a:solidFill>
                        <a:highlight>
                          <a:schemeClr val="lt1"/>
                        </a:highlight>
                        <a:latin typeface="Montserrat"/>
                        <a:ea typeface="Montserrat"/>
                        <a:cs typeface="Montserrat"/>
                        <a:sym typeface="Montserrat"/>
                      </a:endParaRPr>
                    </a:p>
                    <a:p>
                      <a:pPr indent="0" lvl="0" marL="457200" rtl="0" algn="l">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rPr b="1" lang="en" sz="900">
                          <a:solidFill>
                            <a:schemeClr val="dk1"/>
                          </a:solidFill>
                          <a:latin typeface="Montserrat"/>
                          <a:ea typeface="Montserrat"/>
                          <a:cs typeface="Montserrat"/>
                          <a:sym typeface="Montserrat"/>
                        </a:rPr>
                        <a:t>WEEK 3:  </a:t>
                      </a:r>
                      <a:endParaRPr sz="900">
                        <a:latin typeface="Montserrat"/>
                        <a:ea typeface="Montserrat"/>
                        <a:cs typeface="Montserrat"/>
                        <a:sym typeface="Montserrat"/>
                      </a:endParaRPr>
                    </a:p>
                    <a:p>
                      <a:pPr indent="-285750" lvl="0" marL="457200" rtl="0" algn="l">
                        <a:spcBef>
                          <a:spcPts val="0"/>
                        </a:spcBef>
                        <a:spcAft>
                          <a:spcPts val="0"/>
                        </a:spcAft>
                        <a:buClr>
                          <a:schemeClr val="dk1"/>
                        </a:buClr>
                        <a:buSzPts val="900"/>
                        <a:buFont typeface="Montserrat"/>
                        <a:buChar char="❏"/>
                      </a:pPr>
                      <a:r>
                        <a:rPr lang="en" sz="900">
                          <a:solidFill>
                            <a:schemeClr val="dk1"/>
                          </a:solidFill>
                          <a:latin typeface="Montserrat"/>
                          <a:ea typeface="Montserrat"/>
                          <a:cs typeface="Montserrat"/>
                          <a:sym typeface="Montserrat"/>
                        </a:rPr>
                        <a:t>Create ShopSimon™ product listings in Mirakl Connect</a:t>
                      </a:r>
                      <a:endParaRPr sz="900">
                        <a:solidFill>
                          <a:schemeClr val="dk1"/>
                        </a:solidFill>
                        <a:latin typeface="Montserrat"/>
                        <a:ea typeface="Montserrat"/>
                        <a:cs typeface="Montserrat"/>
                        <a:sym typeface="Montserrat"/>
                      </a:endParaRPr>
                    </a:p>
                    <a:p>
                      <a:pPr indent="-285750" lvl="0" marL="457200" rtl="0" algn="l">
                        <a:spcBef>
                          <a:spcPts val="0"/>
                        </a:spcBef>
                        <a:spcAft>
                          <a:spcPts val="0"/>
                        </a:spcAft>
                        <a:buClr>
                          <a:schemeClr val="dk1"/>
                        </a:buClr>
                        <a:buSzPts val="900"/>
                        <a:buFont typeface="Montserrat"/>
                        <a:buChar char="❏"/>
                      </a:pPr>
                      <a:r>
                        <a:rPr lang="en" sz="900">
                          <a:solidFill>
                            <a:schemeClr val="dk1"/>
                          </a:solidFill>
                          <a:latin typeface="Montserrat"/>
                          <a:ea typeface="Montserrat"/>
                          <a:cs typeface="Montserrat"/>
                          <a:sym typeface="Montserrat"/>
                        </a:rPr>
                        <a:t>Initial data mapping completed in ShopSimon™ Portal</a:t>
                      </a:r>
                      <a:endParaRPr sz="900">
                        <a:solidFill>
                          <a:schemeClr val="dk1"/>
                        </a:solidFill>
                        <a:latin typeface="Montserrat"/>
                        <a:ea typeface="Montserrat"/>
                        <a:cs typeface="Montserrat"/>
                        <a:sym typeface="Montserrat"/>
                      </a:endParaRPr>
                    </a:p>
                    <a:p>
                      <a:pPr indent="-285750" lvl="0" marL="457200" rtl="0" algn="l">
                        <a:spcBef>
                          <a:spcPts val="0"/>
                        </a:spcBef>
                        <a:spcAft>
                          <a:spcPts val="0"/>
                        </a:spcAft>
                        <a:buClr>
                          <a:schemeClr val="dk1"/>
                        </a:buClr>
                        <a:buSzPts val="900"/>
                        <a:buFont typeface="Montserrat"/>
                        <a:buChar char="❏"/>
                      </a:pPr>
                      <a:r>
                        <a:rPr lang="en" sz="900">
                          <a:solidFill>
                            <a:schemeClr val="dk1"/>
                          </a:solidFill>
                          <a:latin typeface="Montserrat"/>
                          <a:ea typeface="Montserrat"/>
                          <a:cs typeface="Montserrat"/>
                          <a:sym typeface="Montserrat"/>
                        </a:rPr>
                        <a:t>Ingestion errors resolved from initial imports</a:t>
                      </a:r>
                      <a:endParaRPr sz="900">
                        <a:solidFill>
                          <a:schemeClr val="dk1"/>
                        </a:solidFill>
                        <a:latin typeface="Montserrat"/>
                        <a:ea typeface="Montserrat"/>
                        <a:cs typeface="Montserrat"/>
                        <a:sym typeface="Montserrat"/>
                      </a:endParaRPr>
                    </a:p>
                    <a:p>
                      <a:pPr indent="-285750" lvl="0" marL="457200" rtl="0" algn="l">
                        <a:spcBef>
                          <a:spcPts val="0"/>
                        </a:spcBef>
                        <a:spcAft>
                          <a:spcPts val="0"/>
                        </a:spcAft>
                        <a:buClr>
                          <a:schemeClr val="dk1"/>
                        </a:buClr>
                        <a:buSzPts val="900"/>
                        <a:buFont typeface="Montserrat"/>
                        <a:buChar char="❏"/>
                      </a:pPr>
                      <a:r>
                        <a:rPr lang="en" sz="900">
                          <a:solidFill>
                            <a:schemeClr val="dk1"/>
                          </a:solidFill>
                          <a:latin typeface="Montserrat"/>
                          <a:ea typeface="Montserrat"/>
                          <a:cs typeface="Montserrat"/>
                          <a:sym typeface="Montserrat"/>
                        </a:rPr>
                        <a:t>Activate offer synchronization</a:t>
                      </a:r>
                      <a:endParaRPr sz="900">
                        <a:solidFill>
                          <a:schemeClr val="dk1"/>
                        </a:solidFill>
                        <a:latin typeface="Montserrat"/>
                        <a:ea typeface="Montserrat"/>
                        <a:cs typeface="Montserrat"/>
                        <a:sym typeface="Montserrat"/>
                      </a:endParaRPr>
                    </a:p>
                    <a:p>
                      <a:pPr indent="-285750" lvl="0" marL="457200" rtl="0" algn="l">
                        <a:spcBef>
                          <a:spcPts val="0"/>
                        </a:spcBef>
                        <a:spcAft>
                          <a:spcPts val="0"/>
                        </a:spcAft>
                        <a:buClr>
                          <a:schemeClr val="dk1"/>
                        </a:buClr>
                        <a:buSzPts val="900"/>
                        <a:buFont typeface="Montserrat"/>
                        <a:buChar char="❏"/>
                      </a:pPr>
                      <a:r>
                        <a:rPr lang="en" sz="900">
                          <a:solidFill>
                            <a:schemeClr val="dk1"/>
                          </a:solidFill>
                          <a:latin typeface="Montserrat"/>
                          <a:ea typeface="Montserrat"/>
                          <a:cs typeface="Montserrat"/>
                          <a:sym typeface="Montserrat"/>
                        </a:rPr>
                        <a:t>Activate order synchronization</a:t>
                      </a:r>
                      <a:endParaRPr sz="900">
                        <a:solidFill>
                          <a:schemeClr val="dk1"/>
                        </a:solidFill>
                        <a:latin typeface="Montserrat"/>
                        <a:ea typeface="Montserrat"/>
                        <a:cs typeface="Montserrat"/>
                        <a:sym typeface="Montserrat"/>
                      </a:endParaRPr>
                    </a:p>
                    <a:p>
                      <a:pPr indent="-285750" lvl="0" marL="457200" rtl="0" algn="l">
                        <a:spcBef>
                          <a:spcPts val="0"/>
                        </a:spcBef>
                        <a:spcAft>
                          <a:spcPts val="0"/>
                        </a:spcAft>
                        <a:buClr>
                          <a:schemeClr val="dk1"/>
                        </a:buClr>
                        <a:buSzPts val="900"/>
                        <a:buFont typeface="Montserrat"/>
                        <a:buChar char="❏"/>
                      </a:pPr>
                      <a:r>
                        <a:rPr lang="en" sz="900">
                          <a:solidFill>
                            <a:schemeClr val="dk1"/>
                          </a:solidFill>
                          <a:latin typeface="Montserrat"/>
                          <a:ea typeface="Montserrat"/>
                          <a:cs typeface="Montserrat"/>
                          <a:sym typeface="Montserrat"/>
                        </a:rPr>
                        <a:t>ShopSimon™ team completes brand storefront build</a:t>
                      </a:r>
                      <a:endParaRPr sz="9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900">
                          <a:latin typeface="Montserrat"/>
                          <a:ea typeface="Montserrat"/>
                          <a:cs typeface="Montserrat"/>
                          <a:sym typeface="Montserrat"/>
                        </a:rPr>
                        <a:t>WEEK 4:  </a:t>
                      </a:r>
                      <a:endParaRPr b="1" sz="900">
                        <a:latin typeface="Montserrat"/>
                        <a:ea typeface="Montserrat"/>
                        <a:cs typeface="Montserrat"/>
                        <a:sym typeface="Montserrat"/>
                      </a:endParaRPr>
                    </a:p>
                    <a:p>
                      <a:pPr indent="-285750" lvl="0" marL="457200" rtl="0" algn="l">
                        <a:spcBef>
                          <a:spcPts val="0"/>
                        </a:spcBef>
                        <a:spcAft>
                          <a:spcPts val="0"/>
                        </a:spcAft>
                        <a:buClr>
                          <a:schemeClr val="dk1"/>
                        </a:buClr>
                        <a:buSzPts val="900"/>
                        <a:buFont typeface="Montserrat"/>
                        <a:buChar char="❏"/>
                      </a:pPr>
                      <a:r>
                        <a:rPr lang="en" sz="900">
                          <a:solidFill>
                            <a:schemeClr val="dk1"/>
                          </a:solidFill>
                          <a:highlight>
                            <a:schemeClr val="lt1"/>
                          </a:highlight>
                          <a:latin typeface="Montserrat"/>
                          <a:ea typeface="Montserrat"/>
                          <a:cs typeface="Montserrat"/>
                          <a:sym typeface="Montserrat"/>
                        </a:rPr>
                        <a:t>ShopSimon™/Retailer approval to go live</a:t>
                      </a:r>
                      <a:endParaRPr b="1" sz="9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800">
                        <a:latin typeface="Montserrat"/>
                        <a:ea typeface="Montserrat"/>
                        <a:cs typeface="Montserrat"/>
                        <a:sym typeface="Montserrat"/>
                      </a:endParaRPr>
                    </a:p>
                    <a:p>
                      <a:pPr indent="0" lvl="0" marL="0" rtl="0" algn="l">
                        <a:spcBef>
                          <a:spcPts val="0"/>
                        </a:spcBef>
                        <a:spcAft>
                          <a:spcPts val="0"/>
                        </a:spcAft>
                        <a:buNone/>
                      </a:pPr>
                      <a:r>
                        <a:t/>
                      </a:r>
                      <a:endParaRPr b="1" sz="900" strike="sngStrike">
                        <a:solidFill>
                          <a:srgbClr val="FF0000"/>
                        </a:solidFill>
                        <a:latin typeface="Montserrat"/>
                        <a:ea typeface="Montserrat"/>
                        <a:cs typeface="Montserrat"/>
                        <a:sym typeface="Montserrat"/>
                      </a:endParaRPr>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alpha val="0"/>
                        </a:srgbClr>
                      </a:solidFill>
                      <a:prstDash val="solid"/>
                      <a:round/>
                      <a:headEnd len="sm" w="sm" type="none"/>
                      <a:tailEnd len="sm" w="sm" type="none"/>
                    </a:lnB>
                  </a:tcPr>
                </a:tc>
              </a:tr>
              <a:tr h="723200">
                <a:tc>
                  <a:txBody>
                    <a:bodyPr/>
                    <a:lstStyle/>
                    <a:p>
                      <a:pPr indent="0" lvl="0" marL="0" rtl="0" algn="l">
                        <a:spcBef>
                          <a:spcPts val="0"/>
                        </a:spcBef>
                        <a:spcAft>
                          <a:spcPts val="0"/>
                        </a:spcAft>
                        <a:buNone/>
                      </a:pPr>
                      <a:r>
                        <a:t/>
                      </a:r>
                      <a:endParaRPr b="1" sz="1200"/>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384" name="Google Shape;384;p53"/>
          <p:cNvCxnSpPr>
            <a:stCxn id="385" idx="2"/>
            <a:endCxn id="385" idx="2"/>
          </p:cNvCxnSpPr>
          <p:nvPr/>
        </p:nvCxnSpPr>
        <p:spPr>
          <a:xfrm>
            <a:off x="6438700" y="4286950"/>
            <a:ext cx="0" cy="0"/>
          </a:xfrm>
          <a:prstGeom prst="straightConnector1">
            <a:avLst/>
          </a:prstGeom>
          <a:noFill/>
          <a:ln cap="flat" cmpd="sng" w="9525">
            <a:solidFill>
              <a:schemeClr val="dk2"/>
            </a:solidFill>
            <a:prstDash val="solid"/>
            <a:round/>
            <a:headEnd len="med" w="med" type="none"/>
            <a:tailEnd len="med" w="med" type="none"/>
          </a:ln>
        </p:spPr>
      </p:cxnSp>
      <p:cxnSp>
        <p:nvCxnSpPr>
          <p:cNvPr id="386" name="Google Shape;386;p53"/>
          <p:cNvCxnSpPr/>
          <p:nvPr/>
        </p:nvCxnSpPr>
        <p:spPr>
          <a:xfrm>
            <a:off x="312900" y="4689150"/>
            <a:ext cx="8518200" cy="0"/>
          </a:xfrm>
          <a:prstGeom prst="straightConnector1">
            <a:avLst/>
          </a:prstGeom>
          <a:noFill/>
          <a:ln cap="flat" cmpd="sng" w="9525">
            <a:solidFill>
              <a:srgbClr val="595959"/>
            </a:solidFill>
            <a:prstDash val="solid"/>
            <a:round/>
            <a:headEnd len="med" w="med" type="none"/>
            <a:tailEnd len="med" w="med" type="none"/>
          </a:ln>
        </p:spPr>
      </p:cxnSp>
      <p:sp>
        <p:nvSpPr>
          <p:cNvPr id="387" name="Google Shape;387;p53"/>
          <p:cNvSpPr txBox="1"/>
          <p:nvPr/>
        </p:nvSpPr>
        <p:spPr>
          <a:xfrm>
            <a:off x="5677825" y="920550"/>
            <a:ext cx="3153300" cy="2847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chemeClr val="dk1"/>
                </a:solidFill>
                <a:latin typeface="Montserrat"/>
                <a:ea typeface="Montserrat"/>
                <a:cs typeface="Montserrat"/>
                <a:sym typeface="Montserrat"/>
              </a:rPr>
              <a:t>SAMPLE MEETING SCHEDULE:</a:t>
            </a:r>
            <a:endParaRPr b="1" sz="10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9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900">
                <a:solidFill>
                  <a:schemeClr val="dk1"/>
                </a:solidFill>
                <a:latin typeface="Montserrat"/>
                <a:ea typeface="Montserrat"/>
                <a:cs typeface="Montserrat"/>
                <a:sym typeface="Montserrat"/>
              </a:rPr>
              <a:t>Week 1 - Onboarding Kick-Off Call</a:t>
            </a:r>
            <a:endParaRPr b="1" sz="900">
              <a:solidFill>
                <a:schemeClr val="dk1"/>
              </a:solidFill>
              <a:latin typeface="Montserrat"/>
              <a:ea typeface="Montserrat"/>
              <a:cs typeface="Montserrat"/>
              <a:sym typeface="Montserrat"/>
            </a:endParaRPr>
          </a:p>
          <a:p>
            <a:pPr indent="-285750" lvl="0" marL="457200" rtl="0" algn="l">
              <a:spcBef>
                <a:spcPts val="0"/>
              </a:spcBef>
              <a:spcAft>
                <a:spcPts val="0"/>
              </a:spcAft>
              <a:buClr>
                <a:schemeClr val="dk1"/>
              </a:buClr>
              <a:buSzPts val="900"/>
              <a:buFont typeface="Montserrat"/>
              <a:buChar char="●"/>
            </a:pPr>
            <a:r>
              <a:rPr lang="en" sz="900">
                <a:solidFill>
                  <a:schemeClr val="dk1"/>
                </a:solidFill>
                <a:latin typeface="Montserrat"/>
                <a:ea typeface="Montserrat"/>
                <a:cs typeface="Montserrat"/>
                <a:sym typeface="Montserrat"/>
              </a:rPr>
              <a:t>Onboarding Timeline</a:t>
            </a:r>
            <a:endParaRPr sz="900">
              <a:solidFill>
                <a:schemeClr val="dk1"/>
              </a:solidFill>
              <a:latin typeface="Montserrat"/>
              <a:ea typeface="Montserrat"/>
              <a:cs typeface="Montserrat"/>
              <a:sym typeface="Montserrat"/>
            </a:endParaRPr>
          </a:p>
          <a:p>
            <a:pPr indent="-285750" lvl="0" marL="457200" rtl="0" algn="l">
              <a:spcBef>
                <a:spcPts val="0"/>
              </a:spcBef>
              <a:spcAft>
                <a:spcPts val="0"/>
              </a:spcAft>
              <a:buClr>
                <a:schemeClr val="dk1"/>
              </a:buClr>
              <a:buSzPts val="900"/>
              <a:buFont typeface="Montserrat"/>
              <a:buChar char="●"/>
            </a:pPr>
            <a:r>
              <a:rPr lang="en" sz="900">
                <a:solidFill>
                  <a:schemeClr val="dk1"/>
                </a:solidFill>
                <a:latin typeface="Montserrat"/>
                <a:ea typeface="Montserrat"/>
                <a:cs typeface="Montserrat"/>
                <a:sym typeface="Montserrat"/>
              </a:rPr>
              <a:t>Requirements</a:t>
            </a:r>
            <a:endParaRPr sz="900">
              <a:solidFill>
                <a:schemeClr val="dk1"/>
              </a:solidFill>
              <a:latin typeface="Montserrat"/>
              <a:ea typeface="Montserrat"/>
              <a:cs typeface="Montserrat"/>
              <a:sym typeface="Montserrat"/>
            </a:endParaRPr>
          </a:p>
          <a:p>
            <a:pPr indent="-285750" lvl="0" marL="457200" rtl="0" algn="l">
              <a:spcBef>
                <a:spcPts val="0"/>
              </a:spcBef>
              <a:spcAft>
                <a:spcPts val="0"/>
              </a:spcAft>
              <a:buClr>
                <a:schemeClr val="dk1"/>
              </a:buClr>
              <a:buSzPts val="900"/>
              <a:buFont typeface="Montserrat"/>
              <a:buChar char="●"/>
            </a:pPr>
            <a:r>
              <a:rPr lang="en" sz="900">
                <a:solidFill>
                  <a:schemeClr val="dk1"/>
                </a:solidFill>
                <a:latin typeface="Montserrat"/>
                <a:ea typeface="Montserrat"/>
                <a:cs typeface="Montserrat"/>
                <a:sym typeface="Montserrat"/>
              </a:rPr>
              <a:t>Next Steps</a:t>
            </a:r>
            <a:endParaRPr sz="9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900">
                <a:solidFill>
                  <a:schemeClr val="dk1"/>
                </a:solidFill>
                <a:latin typeface="Montserrat"/>
                <a:ea typeface="Montserrat"/>
                <a:cs typeface="Montserrat"/>
                <a:sym typeface="Montserrat"/>
              </a:rPr>
              <a:t>Weeks 2 - 4: Status Updates x Q&amp;A </a:t>
            </a:r>
            <a:endParaRPr b="1" sz="900">
              <a:solidFill>
                <a:schemeClr val="dk1"/>
              </a:solidFill>
              <a:latin typeface="Montserrat"/>
              <a:ea typeface="Montserrat"/>
              <a:cs typeface="Montserrat"/>
              <a:sym typeface="Montserrat"/>
            </a:endParaRPr>
          </a:p>
          <a:p>
            <a:pPr indent="-285750" lvl="0" marL="457200" rtl="0" algn="l">
              <a:spcBef>
                <a:spcPts val="0"/>
              </a:spcBef>
              <a:spcAft>
                <a:spcPts val="0"/>
              </a:spcAft>
              <a:buClr>
                <a:schemeClr val="dk1"/>
              </a:buClr>
              <a:buSzPts val="900"/>
              <a:buFont typeface="Montserrat"/>
              <a:buChar char="●"/>
            </a:pPr>
            <a:r>
              <a:rPr lang="en" sz="900">
                <a:solidFill>
                  <a:schemeClr val="dk1"/>
                </a:solidFill>
                <a:latin typeface="Montserrat"/>
                <a:ea typeface="Montserrat"/>
                <a:cs typeface="Montserrat"/>
                <a:sym typeface="Montserrat"/>
              </a:rPr>
              <a:t>Connector configuration</a:t>
            </a:r>
            <a:endParaRPr sz="900">
              <a:solidFill>
                <a:schemeClr val="dk1"/>
              </a:solidFill>
              <a:latin typeface="Montserrat"/>
              <a:ea typeface="Montserrat"/>
              <a:cs typeface="Montserrat"/>
              <a:sym typeface="Montserrat"/>
            </a:endParaRPr>
          </a:p>
          <a:p>
            <a:pPr indent="-285750" lvl="0" marL="457200" rtl="0" algn="l">
              <a:spcBef>
                <a:spcPts val="0"/>
              </a:spcBef>
              <a:spcAft>
                <a:spcPts val="0"/>
              </a:spcAft>
              <a:buClr>
                <a:schemeClr val="dk1"/>
              </a:buClr>
              <a:buSzPts val="900"/>
              <a:buFont typeface="Montserrat"/>
              <a:buChar char="●"/>
            </a:pPr>
            <a:r>
              <a:rPr lang="en" sz="900">
                <a:solidFill>
                  <a:schemeClr val="dk1"/>
                </a:solidFill>
                <a:latin typeface="Montserrat"/>
                <a:ea typeface="Montserrat"/>
                <a:cs typeface="Montserrat"/>
                <a:sym typeface="Montserrat"/>
              </a:rPr>
              <a:t>As needed</a:t>
            </a:r>
            <a:endParaRPr sz="9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900">
                <a:solidFill>
                  <a:schemeClr val="dk1"/>
                </a:solidFill>
                <a:latin typeface="Montserrat"/>
                <a:ea typeface="Montserrat"/>
                <a:cs typeface="Montserrat"/>
                <a:sym typeface="Montserrat"/>
              </a:rPr>
              <a:t>Week 3: Brand Manager Intro</a:t>
            </a:r>
            <a:endParaRPr b="1" sz="900">
              <a:solidFill>
                <a:schemeClr val="dk1"/>
              </a:solidFill>
              <a:latin typeface="Montserrat"/>
              <a:ea typeface="Montserrat"/>
              <a:cs typeface="Montserrat"/>
              <a:sym typeface="Montserrat"/>
            </a:endParaRPr>
          </a:p>
          <a:p>
            <a:pPr indent="-285750" lvl="0" marL="457200" rtl="0" algn="l">
              <a:spcBef>
                <a:spcPts val="0"/>
              </a:spcBef>
              <a:spcAft>
                <a:spcPts val="0"/>
              </a:spcAft>
              <a:buClr>
                <a:schemeClr val="dk1"/>
              </a:buClr>
              <a:buSzPts val="900"/>
              <a:buFont typeface="Montserrat"/>
              <a:buChar char="●"/>
            </a:pPr>
            <a:r>
              <a:rPr lang="en" sz="900">
                <a:solidFill>
                  <a:schemeClr val="dk1"/>
                </a:solidFill>
                <a:latin typeface="Montserrat"/>
                <a:ea typeface="Montserrat"/>
                <a:cs typeface="Montserrat"/>
                <a:sym typeface="Montserrat"/>
              </a:rPr>
              <a:t>Brand manager Intro</a:t>
            </a:r>
            <a:endParaRPr sz="900">
              <a:solidFill>
                <a:schemeClr val="dk1"/>
              </a:solidFill>
              <a:latin typeface="Montserrat"/>
              <a:ea typeface="Montserrat"/>
              <a:cs typeface="Montserrat"/>
              <a:sym typeface="Montserrat"/>
            </a:endParaRPr>
          </a:p>
          <a:p>
            <a:pPr indent="-285750" lvl="0" marL="457200" rtl="0" algn="l">
              <a:spcBef>
                <a:spcPts val="0"/>
              </a:spcBef>
              <a:spcAft>
                <a:spcPts val="0"/>
              </a:spcAft>
              <a:buClr>
                <a:schemeClr val="dk1"/>
              </a:buClr>
              <a:buSzPts val="900"/>
              <a:buFont typeface="Montserrat"/>
              <a:buChar char="●"/>
            </a:pPr>
            <a:r>
              <a:rPr lang="en" sz="900">
                <a:solidFill>
                  <a:schemeClr val="dk1"/>
                </a:solidFill>
                <a:latin typeface="Montserrat"/>
                <a:ea typeface="Montserrat"/>
                <a:cs typeface="Montserrat"/>
                <a:sym typeface="Montserrat"/>
              </a:rPr>
              <a:t>Promotions management</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900">
                <a:solidFill>
                  <a:schemeClr val="dk1"/>
                </a:solidFill>
                <a:latin typeface="Montserrat"/>
                <a:ea typeface="Montserrat"/>
                <a:cs typeface="Montserrat"/>
                <a:sym typeface="Montserrat"/>
              </a:rPr>
              <a:t>Week 4: Go Live Discussion</a:t>
            </a:r>
            <a:endParaRPr b="1" sz="900">
              <a:solidFill>
                <a:schemeClr val="dk1"/>
              </a:solidFill>
              <a:latin typeface="Montserrat"/>
              <a:ea typeface="Montserrat"/>
              <a:cs typeface="Montserrat"/>
              <a:sym typeface="Montserrat"/>
            </a:endParaRPr>
          </a:p>
          <a:p>
            <a:pPr indent="-285750" lvl="0" marL="457200" rtl="0" algn="l">
              <a:spcBef>
                <a:spcPts val="0"/>
              </a:spcBef>
              <a:spcAft>
                <a:spcPts val="0"/>
              </a:spcAft>
              <a:buClr>
                <a:schemeClr val="dk1"/>
              </a:buClr>
              <a:buSzPts val="900"/>
              <a:buFont typeface="Montserrat"/>
              <a:buChar char="●"/>
            </a:pPr>
            <a:r>
              <a:rPr lang="en" sz="900">
                <a:solidFill>
                  <a:schemeClr val="dk1"/>
                </a:solidFill>
                <a:latin typeface="Montserrat"/>
                <a:ea typeface="Montserrat"/>
                <a:cs typeface="Montserrat"/>
                <a:sym typeface="Montserrat"/>
              </a:rPr>
              <a:t>Prepare to launch</a:t>
            </a:r>
            <a:endParaRPr b="1" sz="9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0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b="1" sz="900">
              <a:solidFill>
                <a:schemeClr val="dk1"/>
              </a:solidFill>
              <a:latin typeface="Montserrat"/>
              <a:ea typeface="Montserrat"/>
              <a:cs typeface="Montserrat"/>
              <a:sym typeface="Montserrat"/>
            </a:endParaRPr>
          </a:p>
        </p:txBody>
      </p:sp>
      <p:cxnSp>
        <p:nvCxnSpPr>
          <p:cNvPr id="388" name="Google Shape;388;p53"/>
          <p:cNvCxnSpPr/>
          <p:nvPr/>
        </p:nvCxnSpPr>
        <p:spPr>
          <a:xfrm>
            <a:off x="5487200" y="905738"/>
            <a:ext cx="0" cy="3323400"/>
          </a:xfrm>
          <a:prstGeom prst="straightConnector1">
            <a:avLst/>
          </a:prstGeom>
          <a:noFill/>
          <a:ln cap="flat" cmpd="sng" w="9525">
            <a:solidFill>
              <a:schemeClr val="lt2"/>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4"/>
          <p:cNvSpPr txBox="1"/>
          <p:nvPr/>
        </p:nvSpPr>
        <p:spPr>
          <a:xfrm>
            <a:off x="283000" y="122025"/>
            <a:ext cx="4407600" cy="2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A90061"/>
                </a:solidFill>
                <a:latin typeface="Montserrat"/>
                <a:ea typeface="Montserrat"/>
                <a:cs typeface="Montserrat"/>
                <a:sym typeface="Montserrat"/>
              </a:rPr>
              <a:t>Store Launch</a:t>
            </a:r>
            <a:endParaRPr sz="1600">
              <a:solidFill>
                <a:srgbClr val="A90061"/>
              </a:solidFill>
              <a:latin typeface="Montserrat"/>
              <a:ea typeface="Montserrat"/>
              <a:cs typeface="Montserrat"/>
              <a:sym typeface="Montserrat"/>
            </a:endParaRPr>
          </a:p>
        </p:txBody>
      </p:sp>
      <p:cxnSp>
        <p:nvCxnSpPr>
          <p:cNvPr id="394" name="Google Shape;394;p54"/>
          <p:cNvCxnSpPr/>
          <p:nvPr/>
        </p:nvCxnSpPr>
        <p:spPr>
          <a:xfrm>
            <a:off x="325450" y="445725"/>
            <a:ext cx="8518200" cy="0"/>
          </a:xfrm>
          <a:prstGeom prst="straightConnector1">
            <a:avLst/>
          </a:prstGeom>
          <a:noFill/>
          <a:ln cap="flat" cmpd="sng" w="9525">
            <a:solidFill>
              <a:srgbClr val="595959"/>
            </a:solidFill>
            <a:prstDash val="solid"/>
            <a:round/>
            <a:headEnd len="med" w="med" type="none"/>
            <a:tailEnd len="med" w="med" type="none"/>
          </a:ln>
        </p:spPr>
      </p:cxnSp>
      <p:graphicFrame>
        <p:nvGraphicFramePr>
          <p:cNvPr id="395" name="Google Shape;395;p54"/>
          <p:cNvGraphicFramePr/>
          <p:nvPr/>
        </p:nvGraphicFramePr>
        <p:xfrm>
          <a:off x="325450" y="445725"/>
          <a:ext cx="3000000" cy="3000000"/>
        </p:xfrm>
        <a:graphic>
          <a:graphicData uri="http://schemas.openxmlformats.org/drawingml/2006/table">
            <a:tbl>
              <a:tblPr>
                <a:noFill/>
                <a:tableStyleId>{1D6CCC52-9220-4E35-A134-F78EC866D3D6}</a:tableStyleId>
              </a:tblPr>
              <a:tblGrid>
                <a:gridCol w="8518200"/>
              </a:tblGrid>
              <a:tr h="3851000">
                <a:tc>
                  <a:txBody>
                    <a:bodyPr/>
                    <a:lstStyle/>
                    <a:p>
                      <a:pPr indent="0" lvl="0" marL="0" rtl="0" algn="l">
                        <a:spcBef>
                          <a:spcPts val="0"/>
                        </a:spcBef>
                        <a:spcAft>
                          <a:spcPts val="0"/>
                        </a:spcAft>
                        <a:buNone/>
                      </a:pPr>
                      <a:r>
                        <a:rPr b="1" lang="en" sz="1100">
                          <a:latin typeface="Montserrat"/>
                          <a:ea typeface="Montserrat"/>
                          <a:cs typeface="Montserrat"/>
                          <a:sym typeface="Montserrat"/>
                        </a:rPr>
                        <a:t>Live! Now What?</a:t>
                      </a:r>
                      <a:endParaRPr b="1" sz="11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a:p>
                      <a:pPr indent="0" lvl="0" marL="0" rtl="0" algn="l">
                        <a:spcBef>
                          <a:spcPts val="0"/>
                        </a:spcBef>
                        <a:spcAft>
                          <a:spcPts val="0"/>
                        </a:spcAft>
                        <a:buNone/>
                      </a:pPr>
                      <a:r>
                        <a:rPr b="1" lang="en" sz="1000" u="sng">
                          <a:latin typeface="Montserrat"/>
                          <a:ea typeface="Montserrat"/>
                          <a:cs typeface="Montserrat"/>
                          <a:sym typeface="Montserrat"/>
                        </a:rPr>
                        <a:t>Congratulations!</a:t>
                      </a:r>
                      <a:r>
                        <a:rPr b="1" lang="en" sz="1000">
                          <a:latin typeface="Montserrat"/>
                          <a:ea typeface="Montserrat"/>
                          <a:cs typeface="Montserrat"/>
                          <a:sym typeface="Montserrat"/>
                        </a:rPr>
                        <a:t> You have successfully completed onboarding and </a:t>
                      </a:r>
                      <a:endParaRPr b="1" sz="1000">
                        <a:latin typeface="Montserrat"/>
                        <a:ea typeface="Montserrat"/>
                        <a:cs typeface="Montserrat"/>
                        <a:sym typeface="Montserrat"/>
                      </a:endParaRPr>
                    </a:p>
                    <a:p>
                      <a:pPr indent="0" lvl="0" marL="0" rtl="0" algn="l">
                        <a:spcBef>
                          <a:spcPts val="0"/>
                        </a:spcBef>
                        <a:spcAft>
                          <a:spcPts val="0"/>
                        </a:spcAft>
                        <a:buNone/>
                      </a:pPr>
                      <a:r>
                        <a:rPr b="1" lang="en" sz="1000">
                          <a:latin typeface="Montserrat"/>
                          <a:ea typeface="Montserrat"/>
                          <a:cs typeface="Montserrat"/>
                          <a:sym typeface="Montserrat"/>
                        </a:rPr>
                        <a:t>indicated your approval and readiness to go live on ShopSimon™.  </a:t>
                      </a:r>
                      <a:endParaRPr b="1"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b="1" lang="en" sz="1000">
                          <a:latin typeface="Montserrat"/>
                          <a:ea typeface="Montserrat"/>
                          <a:cs typeface="Montserrat"/>
                          <a:sym typeface="Montserrat"/>
                        </a:rPr>
                        <a:t>Next steps are:</a:t>
                      </a:r>
                      <a:endParaRPr b="1" sz="10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en" sz="1000">
                          <a:latin typeface="Montserrat"/>
                          <a:ea typeface="Montserrat"/>
                          <a:cs typeface="Montserrat"/>
                          <a:sym typeface="Montserrat"/>
                        </a:rPr>
                        <a:t>ShopSimon™ will accept and activate your brand into </a:t>
                      </a:r>
                      <a:endParaRPr sz="1000">
                        <a:latin typeface="Montserrat"/>
                        <a:ea typeface="Montserrat"/>
                        <a:cs typeface="Montserrat"/>
                        <a:sym typeface="Montserrat"/>
                      </a:endParaRPr>
                    </a:p>
                    <a:p>
                      <a:pPr indent="0" lvl="0" marL="457200" rtl="0" algn="l">
                        <a:spcBef>
                          <a:spcPts val="0"/>
                        </a:spcBef>
                        <a:spcAft>
                          <a:spcPts val="0"/>
                        </a:spcAft>
                        <a:buNone/>
                      </a:pPr>
                      <a:r>
                        <a:rPr lang="en" sz="1000">
                          <a:latin typeface="Montserrat"/>
                          <a:ea typeface="Montserrat"/>
                          <a:cs typeface="Montserrat"/>
                          <a:sym typeface="Montserrat"/>
                        </a:rPr>
                        <a:t>our front end according to the mutually agreed upon go </a:t>
                      </a:r>
                      <a:endParaRPr sz="1000">
                        <a:latin typeface="Montserrat"/>
                        <a:ea typeface="Montserrat"/>
                        <a:cs typeface="Montserrat"/>
                        <a:sym typeface="Montserrat"/>
                      </a:endParaRPr>
                    </a:p>
                    <a:p>
                      <a:pPr indent="0" lvl="0" marL="457200" rtl="0" algn="l">
                        <a:spcBef>
                          <a:spcPts val="0"/>
                        </a:spcBef>
                        <a:spcAft>
                          <a:spcPts val="0"/>
                        </a:spcAft>
                        <a:buNone/>
                      </a:pPr>
                      <a:r>
                        <a:rPr lang="en" sz="1000">
                          <a:latin typeface="Montserrat"/>
                          <a:ea typeface="Montserrat"/>
                          <a:cs typeface="Montserrat"/>
                          <a:sym typeface="Montserrat"/>
                        </a:rPr>
                        <a:t>live date. </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en" sz="1000">
                          <a:latin typeface="Montserrat"/>
                          <a:ea typeface="Montserrat"/>
                          <a:cs typeface="Montserrat"/>
                          <a:sym typeface="Montserrat"/>
                        </a:rPr>
                        <a:t>You will be introduced to your dedicated Brand Manager </a:t>
                      </a:r>
                      <a:endParaRPr sz="1000">
                        <a:latin typeface="Montserrat"/>
                        <a:ea typeface="Montserrat"/>
                        <a:cs typeface="Montserrat"/>
                        <a:sym typeface="Montserrat"/>
                      </a:endParaRPr>
                    </a:p>
                    <a:p>
                      <a:pPr indent="0" lvl="0" marL="457200" rtl="0" algn="l">
                        <a:spcBef>
                          <a:spcPts val="0"/>
                        </a:spcBef>
                        <a:spcAft>
                          <a:spcPts val="0"/>
                        </a:spcAft>
                        <a:buNone/>
                      </a:pPr>
                      <a:r>
                        <a:rPr lang="en" sz="1000">
                          <a:latin typeface="Montserrat"/>
                          <a:ea typeface="Montserrat"/>
                          <a:cs typeface="Montserrat"/>
                          <a:sym typeface="Montserrat"/>
                        </a:rPr>
                        <a:t>and establish optimal method for your business to </a:t>
                      </a:r>
                      <a:endParaRPr sz="1000">
                        <a:latin typeface="Montserrat"/>
                        <a:ea typeface="Montserrat"/>
                        <a:cs typeface="Montserrat"/>
                        <a:sym typeface="Montserrat"/>
                      </a:endParaRPr>
                    </a:p>
                    <a:p>
                      <a:pPr indent="0" lvl="0" marL="457200" rtl="0" algn="l">
                        <a:spcBef>
                          <a:spcPts val="0"/>
                        </a:spcBef>
                        <a:spcAft>
                          <a:spcPts val="0"/>
                        </a:spcAft>
                        <a:buNone/>
                      </a:pPr>
                      <a:r>
                        <a:rPr lang="en" sz="1000">
                          <a:latin typeface="Montserrat"/>
                          <a:ea typeface="Montserrat"/>
                          <a:cs typeface="Montserrat"/>
                          <a:sym typeface="Montserrat"/>
                        </a:rPr>
                        <a:t>communicate about ShopSimon™ performance, </a:t>
                      </a:r>
                      <a:endParaRPr sz="1000">
                        <a:latin typeface="Montserrat"/>
                        <a:ea typeface="Montserrat"/>
                        <a:cs typeface="Montserrat"/>
                        <a:sym typeface="Montserrat"/>
                      </a:endParaRPr>
                    </a:p>
                    <a:p>
                      <a:pPr indent="0" lvl="0" marL="457200" rtl="0" algn="l">
                        <a:spcBef>
                          <a:spcPts val="0"/>
                        </a:spcBef>
                        <a:spcAft>
                          <a:spcPts val="0"/>
                        </a:spcAft>
                        <a:buNone/>
                      </a:pPr>
                      <a:r>
                        <a:rPr lang="en" sz="1000">
                          <a:latin typeface="Montserrat"/>
                          <a:ea typeface="Montserrat"/>
                          <a:cs typeface="Montserrat"/>
                          <a:sym typeface="Montserrat"/>
                        </a:rPr>
                        <a:t>marketing opportunities, and operational details.</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en" sz="1000">
                          <a:latin typeface="Montserrat"/>
                          <a:ea typeface="Montserrat"/>
                          <a:cs typeface="Montserrat"/>
                          <a:sym typeface="Montserrat"/>
                        </a:rPr>
                        <a:t>You will need to continue to monitor the ShopSimon™ </a:t>
                      </a:r>
                      <a:endParaRPr sz="1000">
                        <a:latin typeface="Montserrat"/>
                        <a:ea typeface="Montserrat"/>
                        <a:cs typeface="Montserrat"/>
                        <a:sym typeface="Montserrat"/>
                      </a:endParaRPr>
                    </a:p>
                    <a:p>
                      <a:pPr indent="0" lvl="0" marL="457200" rtl="0" algn="l">
                        <a:spcBef>
                          <a:spcPts val="0"/>
                        </a:spcBef>
                        <a:spcAft>
                          <a:spcPts val="0"/>
                        </a:spcAft>
                        <a:buNone/>
                      </a:pPr>
                      <a:r>
                        <a:rPr lang="en" sz="1000">
                          <a:latin typeface="Montserrat"/>
                          <a:ea typeface="Montserrat"/>
                          <a:cs typeface="Montserrat"/>
                          <a:sym typeface="Montserrat"/>
                        </a:rPr>
                        <a:t>site to ensure your product catalog is displaying as you </a:t>
                      </a:r>
                      <a:endParaRPr sz="1000">
                        <a:latin typeface="Montserrat"/>
                        <a:ea typeface="Montserrat"/>
                        <a:cs typeface="Montserrat"/>
                        <a:sym typeface="Montserrat"/>
                      </a:endParaRPr>
                    </a:p>
                    <a:p>
                      <a:pPr indent="0" lvl="0" marL="457200" rtl="0" algn="l">
                        <a:spcBef>
                          <a:spcPts val="0"/>
                        </a:spcBef>
                        <a:spcAft>
                          <a:spcPts val="0"/>
                        </a:spcAft>
                        <a:buNone/>
                      </a:pPr>
                      <a:r>
                        <a:rPr lang="en" sz="1000">
                          <a:latin typeface="Montserrat"/>
                          <a:ea typeface="Montserrat"/>
                          <a:cs typeface="Montserrat"/>
                          <a:sym typeface="Montserrat"/>
                        </a:rPr>
                        <a:t>intended.</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en" sz="1000">
                          <a:latin typeface="Montserrat"/>
                          <a:ea typeface="Montserrat"/>
                          <a:cs typeface="Montserrat"/>
                          <a:sym typeface="Montserrat"/>
                        </a:rPr>
                        <a:t>ShopSimon™ will issue a month-end financial </a:t>
                      </a:r>
                      <a:endParaRPr sz="1000">
                        <a:latin typeface="Montserrat"/>
                        <a:ea typeface="Montserrat"/>
                        <a:cs typeface="Montserrat"/>
                        <a:sym typeface="Montserrat"/>
                      </a:endParaRPr>
                    </a:p>
                    <a:p>
                      <a:pPr indent="0" lvl="0" marL="457200" rtl="0" algn="l">
                        <a:spcBef>
                          <a:spcPts val="0"/>
                        </a:spcBef>
                        <a:spcAft>
                          <a:spcPts val="0"/>
                        </a:spcAft>
                        <a:buNone/>
                      </a:pPr>
                      <a:r>
                        <a:rPr lang="en" sz="1000">
                          <a:latin typeface="Montserrat"/>
                          <a:ea typeface="Montserrat"/>
                          <a:cs typeface="Montserrat"/>
                          <a:sym typeface="Montserrat"/>
                        </a:rPr>
                        <a:t>statement followed by a direct payment within 30 days </a:t>
                      </a:r>
                      <a:endParaRPr sz="1000">
                        <a:latin typeface="Montserrat"/>
                        <a:ea typeface="Montserrat"/>
                        <a:cs typeface="Montserrat"/>
                        <a:sym typeface="Montserrat"/>
                      </a:endParaRPr>
                    </a:p>
                    <a:p>
                      <a:pPr indent="0" lvl="0" marL="457200" rtl="0" algn="l">
                        <a:spcBef>
                          <a:spcPts val="0"/>
                        </a:spcBef>
                        <a:spcAft>
                          <a:spcPts val="0"/>
                        </a:spcAft>
                        <a:buNone/>
                      </a:pPr>
                      <a:r>
                        <a:rPr lang="en" sz="1000">
                          <a:latin typeface="Montserrat"/>
                          <a:ea typeface="Montserrat"/>
                          <a:cs typeface="Montserrat"/>
                          <a:sym typeface="Montserrat"/>
                        </a:rPr>
                        <a:t>following the end of each month.</a:t>
                      </a:r>
                      <a:endParaRPr sz="1000">
                        <a:latin typeface="Montserrat"/>
                        <a:ea typeface="Montserrat"/>
                        <a:cs typeface="Montserrat"/>
                        <a:sym typeface="Montserrat"/>
                      </a:endParaRPr>
                    </a:p>
                    <a:p>
                      <a:pPr indent="0" lvl="0" marL="457200" rtl="0" algn="l">
                        <a:spcBef>
                          <a:spcPts val="0"/>
                        </a:spcBef>
                        <a:spcAft>
                          <a:spcPts val="0"/>
                        </a:spcAft>
                        <a:buNone/>
                      </a:pPr>
                      <a:r>
                        <a:t/>
                      </a:r>
                      <a:endParaRPr sz="1000"/>
                    </a:p>
                    <a:p>
                      <a:pPr indent="0" lvl="0" marL="457200" rtl="0" algn="l">
                        <a:spcBef>
                          <a:spcPts val="0"/>
                        </a:spcBef>
                        <a:spcAft>
                          <a:spcPts val="0"/>
                        </a:spcAft>
                        <a:buNone/>
                      </a:pPr>
                      <a:r>
                        <a:t/>
                      </a:r>
                      <a:endParaRPr sz="1000"/>
                    </a:p>
                    <a:p>
                      <a:pPr indent="0" lvl="0" marL="0" rtl="0" algn="l">
                        <a:spcBef>
                          <a:spcPts val="0"/>
                        </a:spcBef>
                        <a:spcAft>
                          <a:spcPts val="0"/>
                        </a:spcAft>
                        <a:buNone/>
                      </a:pPr>
                      <a:r>
                        <a:t/>
                      </a:r>
                      <a:endParaRPr b="1" sz="1000"/>
                    </a:p>
                    <a:p>
                      <a:pPr indent="0" lvl="0" marL="0" rtl="0" algn="l">
                        <a:spcBef>
                          <a:spcPts val="0"/>
                        </a:spcBef>
                        <a:spcAft>
                          <a:spcPts val="0"/>
                        </a:spcAft>
                        <a:buNone/>
                      </a:pPr>
                      <a:r>
                        <a:rPr lang="en" sz="1200"/>
                        <a:t>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 </a:t>
                      </a:r>
                      <a:endParaRPr sz="800"/>
                    </a:p>
                    <a:p>
                      <a:pPr indent="0" lvl="0" marL="0" rtl="0" algn="l">
                        <a:spcBef>
                          <a:spcPts val="0"/>
                        </a:spcBef>
                        <a:spcAft>
                          <a:spcPts val="0"/>
                        </a:spcAft>
                        <a:buNone/>
                      </a:pPr>
                      <a:r>
                        <a:t/>
                      </a:r>
                      <a:endParaRPr sz="1000">
                        <a:solidFill>
                          <a:srgbClr val="FF0000"/>
                        </a:solidFill>
                      </a:endParaRPr>
                    </a:p>
                    <a:p>
                      <a:pPr indent="0" lvl="0" marL="0" rtl="0" algn="l">
                        <a:spcBef>
                          <a:spcPts val="0"/>
                        </a:spcBef>
                        <a:spcAft>
                          <a:spcPts val="0"/>
                        </a:spcAft>
                        <a:buNone/>
                      </a:pPr>
                      <a:r>
                        <a:t/>
                      </a:r>
                      <a:endParaRPr sz="1000">
                        <a:solidFill>
                          <a:srgbClr val="FF0000"/>
                        </a:solidFill>
                      </a:endParaRPr>
                    </a:p>
                    <a:p>
                      <a:pPr indent="0" lvl="0" marL="0" rtl="0" algn="l">
                        <a:spcBef>
                          <a:spcPts val="0"/>
                        </a:spcBef>
                        <a:spcAft>
                          <a:spcPts val="0"/>
                        </a:spcAft>
                        <a:buNone/>
                      </a:pPr>
                      <a:r>
                        <a:t/>
                      </a:r>
                      <a:endParaRPr sz="1000">
                        <a:solidFill>
                          <a:srgbClr val="A0256F"/>
                        </a:solidFill>
                      </a:endParaRPr>
                    </a:p>
                    <a:p>
                      <a:pPr indent="0" lvl="0" marL="0" rtl="0" algn="l">
                        <a:spcBef>
                          <a:spcPts val="0"/>
                        </a:spcBef>
                        <a:spcAft>
                          <a:spcPts val="0"/>
                        </a:spcAft>
                        <a:buNone/>
                      </a:pPr>
                      <a:r>
                        <a:t/>
                      </a:r>
                      <a:endParaRPr sz="800">
                        <a:solidFill>
                          <a:srgbClr val="A0256F"/>
                        </a:solidFill>
                      </a:endParaRPr>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alpha val="0"/>
                        </a:srgbClr>
                      </a:solidFill>
                      <a:prstDash val="solid"/>
                      <a:round/>
                      <a:headEnd len="sm" w="sm" type="none"/>
                      <a:tailEnd len="sm" w="sm" type="none"/>
                    </a:lnB>
                  </a:tcPr>
                </a:tc>
              </a:tr>
              <a:tr h="3851000">
                <a:tc>
                  <a:txBody>
                    <a:bodyPr/>
                    <a:lstStyle/>
                    <a:p>
                      <a:pPr indent="0" lvl="0" marL="0" rtl="0" algn="l">
                        <a:spcBef>
                          <a:spcPts val="0"/>
                        </a:spcBef>
                        <a:spcAft>
                          <a:spcPts val="0"/>
                        </a:spcAft>
                        <a:buNone/>
                      </a:pPr>
                      <a:r>
                        <a:t/>
                      </a:r>
                      <a:endParaRPr b="1" sz="1100">
                        <a:latin typeface="Montserrat"/>
                        <a:ea typeface="Montserrat"/>
                        <a:cs typeface="Montserrat"/>
                        <a:sym typeface="Montserrat"/>
                      </a:endParaRPr>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396" name="Google Shape;396;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cxnSp>
        <p:nvCxnSpPr>
          <p:cNvPr id="397" name="Google Shape;397;p54"/>
          <p:cNvCxnSpPr/>
          <p:nvPr/>
        </p:nvCxnSpPr>
        <p:spPr>
          <a:xfrm>
            <a:off x="312900" y="4689150"/>
            <a:ext cx="8518200" cy="0"/>
          </a:xfrm>
          <a:prstGeom prst="straightConnector1">
            <a:avLst/>
          </a:prstGeom>
          <a:noFill/>
          <a:ln cap="flat" cmpd="sng" w="9525">
            <a:solidFill>
              <a:srgbClr val="595959"/>
            </a:solidFill>
            <a:prstDash val="solid"/>
            <a:round/>
            <a:headEnd len="med" w="med" type="none"/>
            <a:tailEnd len="med" w="med" type="none"/>
          </a:ln>
        </p:spPr>
      </p:cxnSp>
      <p:pic>
        <p:nvPicPr>
          <p:cNvPr id="398" name="Google Shape;398;p54"/>
          <p:cNvPicPr preferRelativeResize="0"/>
          <p:nvPr/>
        </p:nvPicPr>
        <p:blipFill>
          <a:blip r:embed="rId3">
            <a:alphaModFix/>
          </a:blip>
          <a:stretch>
            <a:fillRect/>
          </a:stretch>
        </p:blipFill>
        <p:spPr>
          <a:xfrm>
            <a:off x="5762395" y="745900"/>
            <a:ext cx="3043281" cy="3643075"/>
          </a:xfrm>
          <a:prstGeom prst="rect">
            <a:avLst/>
          </a:prstGeom>
          <a:noFill/>
          <a:ln cap="flat" cmpd="sng" w="9525">
            <a:solidFill>
              <a:srgbClr val="F3F3F3"/>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cxnSp>
        <p:nvCxnSpPr>
          <p:cNvPr id="403" name="Google Shape;403;p55"/>
          <p:cNvCxnSpPr/>
          <p:nvPr/>
        </p:nvCxnSpPr>
        <p:spPr>
          <a:xfrm>
            <a:off x="325450" y="445725"/>
            <a:ext cx="8518200" cy="0"/>
          </a:xfrm>
          <a:prstGeom prst="straightConnector1">
            <a:avLst/>
          </a:prstGeom>
          <a:noFill/>
          <a:ln cap="flat" cmpd="sng" w="9525">
            <a:solidFill>
              <a:srgbClr val="595959"/>
            </a:solidFill>
            <a:prstDash val="solid"/>
            <a:round/>
            <a:headEnd len="med" w="med" type="none"/>
            <a:tailEnd len="med" w="med" type="none"/>
          </a:ln>
        </p:spPr>
      </p:cxnSp>
      <p:sp>
        <p:nvSpPr>
          <p:cNvPr id="404" name="Google Shape;404;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cxnSp>
        <p:nvCxnSpPr>
          <p:cNvPr id="405" name="Google Shape;405;p55"/>
          <p:cNvCxnSpPr/>
          <p:nvPr/>
        </p:nvCxnSpPr>
        <p:spPr>
          <a:xfrm>
            <a:off x="312900" y="4689150"/>
            <a:ext cx="8518200" cy="0"/>
          </a:xfrm>
          <a:prstGeom prst="straightConnector1">
            <a:avLst/>
          </a:prstGeom>
          <a:noFill/>
          <a:ln cap="flat" cmpd="sng" w="9525">
            <a:solidFill>
              <a:srgbClr val="595959"/>
            </a:solidFill>
            <a:prstDash val="solid"/>
            <a:round/>
            <a:headEnd len="med" w="med" type="none"/>
            <a:tailEnd len="med" w="med" type="none"/>
          </a:ln>
        </p:spPr>
      </p:cxnSp>
      <p:sp>
        <p:nvSpPr>
          <p:cNvPr id="406" name="Google Shape;406;p55"/>
          <p:cNvSpPr txBox="1"/>
          <p:nvPr/>
        </p:nvSpPr>
        <p:spPr>
          <a:xfrm>
            <a:off x="283000" y="122025"/>
            <a:ext cx="4407600" cy="2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A90061"/>
                </a:solidFill>
                <a:latin typeface="Montserrat"/>
                <a:ea typeface="Montserrat"/>
                <a:cs typeface="Montserrat"/>
                <a:sym typeface="Montserrat"/>
              </a:rPr>
              <a:t>Retailer Hub</a:t>
            </a:r>
            <a:endParaRPr b="1" sz="1200">
              <a:solidFill>
                <a:srgbClr val="A90061"/>
              </a:solidFill>
              <a:latin typeface="Montserrat"/>
              <a:ea typeface="Montserrat"/>
              <a:cs typeface="Montserrat"/>
              <a:sym typeface="Montserrat"/>
            </a:endParaRPr>
          </a:p>
        </p:txBody>
      </p:sp>
      <p:graphicFrame>
        <p:nvGraphicFramePr>
          <p:cNvPr id="407" name="Google Shape;407;p55"/>
          <p:cNvGraphicFramePr/>
          <p:nvPr/>
        </p:nvGraphicFramePr>
        <p:xfrm>
          <a:off x="325450" y="445725"/>
          <a:ext cx="3000000" cy="3000000"/>
        </p:xfrm>
        <a:graphic>
          <a:graphicData uri="http://schemas.openxmlformats.org/drawingml/2006/table">
            <a:tbl>
              <a:tblPr>
                <a:noFill/>
                <a:tableStyleId>{1D6CCC52-9220-4E35-A134-F78EC866D3D6}</a:tableStyleId>
              </a:tblPr>
              <a:tblGrid>
                <a:gridCol w="8518200"/>
              </a:tblGrid>
              <a:tr h="4235275">
                <a:tc>
                  <a:txBody>
                    <a:bodyPr/>
                    <a:lstStyle/>
                    <a:p>
                      <a:pPr indent="0" lvl="0" marL="0" rtl="0" algn="l">
                        <a:spcBef>
                          <a:spcPts val="0"/>
                        </a:spcBef>
                        <a:spcAft>
                          <a:spcPts val="0"/>
                        </a:spcAft>
                        <a:buNone/>
                      </a:pPr>
                      <a:r>
                        <a:rPr lang="en" sz="1000">
                          <a:solidFill>
                            <a:srgbClr val="4A86E8"/>
                          </a:solidFill>
                          <a:uFill>
                            <a:noFill/>
                          </a:uFill>
                          <a:latin typeface="Montserrat"/>
                          <a:ea typeface="Montserrat"/>
                          <a:cs typeface="Montserrat"/>
                          <a:sym typeface="Montserrat"/>
                          <a:hlinkClick r:id="rId3">
                            <a:extLst>
                              <a:ext uri="{A12FA001-AC4F-418D-AE19-62706E023703}">
                                <ahyp:hlinkClr val="tx"/>
                              </a:ext>
                            </a:extLst>
                          </a:hlinkClick>
                        </a:rPr>
                        <a:t>Click here to access the ShopSimon™ Retailer Hub</a:t>
                      </a:r>
                      <a:r>
                        <a:rPr lang="en" sz="1000">
                          <a:solidFill>
                            <a:srgbClr val="1C4587"/>
                          </a:solidFill>
                          <a:latin typeface="Montserrat"/>
                          <a:ea typeface="Montserrat"/>
                          <a:cs typeface="Montserrat"/>
                          <a:sym typeface="Montserrat"/>
                        </a:rPr>
                        <a:t>.</a:t>
                      </a:r>
                      <a:r>
                        <a:rPr lang="en" sz="1000">
                          <a:latin typeface="Montserrat"/>
                          <a:ea typeface="Montserrat"/>
                          <a:cs typeface="Montserrat"/>
                          <a:sym typeface="Montserrat"/>
                        </a:rPr>
                        <a:t> This self-service knowledge base provides merchants instant access to information about the marketplace and best practices for common tasks you will encounter managing your ShopSimon™ store.</a:t>
                      </a:r>
                      <a:endParaRPr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457200" rtl="0" algn="l">
                        <a:spcBef>
                          <a:spcPts val="0"/>
                        </a:spcBef>
                        <a:spcAft>
                          <a:spcPts val="0"/>
                        </a:spcAft>
                        <a:buNone/>
                      </a:pPr>
                      <a:r>
                        <a:t/>
                      </a:r>
                      <a:endParaRPr sz="1000">
                        <a:latin typeface="Montserrat"/>
                        <a:ea typeface="Montserrat"/>
                        <a:cs typeface="Montserrat"/>
                        <a:sym typeface="Montserrat"/>
                      </a:endParaRPr>
                    </a:p>
                    <a:p>
                      <a:pPr indent="0" lvl="0" marL="457200" rtl="0" algn="l">
                        <a:spcBef>
                          <a:spcPts val="0"/>
                        </a:spcBef>
                        <a:spcAft>
                          <a:spcPts val="0"/>
                        </a:spcAft>
                        <a:buNone/>
                      </a:pPr>
                      <a:r>
                        <a:t/>
                      </a:r>
                      <a:endParaRPr b="1" sz="1000"/>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408" name="Google Shape;408;p55"/>
          <p:cNvPicPr preferRelativeResize="0"/>
          <p:nvPr/>
        </p:nvPicPr>
        <p:blipFill>
          <a:blip r:embed="rId4">
            <a:alphaModFix/>
          </a:blip>
          <a:stretch>
            <a:fillRect/>
          </a:stretch>
        </p:blipFill>
        <p:spPr>
          <a:xfrm>
            <a:off x="440450" y="928650"/>
            <a:ext cx="8288201" cy="3675950"/>
          </a:xfrm>
          <a:prstGeom prst="rect">
            <a:avLst/>
          </a:prstGeom>
          <a:noFill/>
          <a:ln cap="flat" cmpd="sng" w="9525">
            <a:solidFill>
              <a:srgbClr val="F3F3F3"/>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2" name="Shape 412"/>
        <p:cNvGrpSpPr/>
        <p:nvPr/>
      </p:nvGrpSpPr>
      <p:grpSpPr>
        <a:xfrm>
          <a:off x="0" y="0"/>
          <a:ext cx="0" cy="0"/>
          <a:chOff x="0" y="0"/>
          <a:chExt cx="0" cy="0"/>
        </a:xfrm>
      </p:grpSpPr>
      <p:sp>
        <p:nvSpPr>
          <p:cNvPr id="413" name="Google Shape;413;p56"/>
          <p:cNvSpPr txBox="1"/>
          <p:nvPr/>
        </p:nvSpPr>
        <p:spPr>
          <a:xfrm>
            <a:off x="7766511" y="5622260"/>
            <a:ext cx="103800" cy="105900"/>
          </a:xfrm>
          <a:prstGeom prst="rect">
            <a:avLst/>
          </a:prstGeom>
          <a:noFill/>
          <a:ln>
            <a:noFill/>
          </a:ln>
        </p:spPr>
        <p:txBody>
          <a:bodyPr anchorCtr="0" anchor="t" bIns="0" lIns="0" spcFirstLastPara="1" rIns="0" wrap="square" tIns="850">
            <a:noAutofit/>
          </a:bodyPr>
          <a:lstStyle/>
          <a:p>
            <a:pPr indent="0" lvl="0" marL="0" marR="0" rtl="0" algn="l">
              <a:spcBef>
                <a:spcPts val="0"/>
              </a:spcBef>
              <a:spcAft>
                <a:spcPts val="0"/>
              </a:spcAft>
              <a:buNone/>
            </a:pPr>
            <a:r>
              <a:rPr lang="en" sz="700">
                <a:solidFill>
                  <a:srgbClr val="231F20"/>
                </a:solidFill>
                <a:latin typeface="Nunito Sans"/>
                <a:ea typeface="Nunito Sans"/>
                <a:cs typeface="Nunito Sans"/>
                <a:sym typeface="Nunito Sans"/>
              </a:rPr>
              <a:t>11</a:t>
            </a:r>
            <a:endParaRPr sz="700">
              <a:solidFill>
                <a:schemeClr val="dk1"/>
              </a:solidFill>
              <a:latin typeface="Nunito Sans"/>
              <a:ea typeface="Nunito Sans"/>
              <a:cs typeface="Nunito Sans"/>
              <a:sym typeface="Nunito Sans"/>
            </a:endParaRPr>
          </a:p>
        </p:txBody>
      </p:sp>
      <p:sp>
        <p:nvSpPr>
          <p:cNvPr id="414" name="Google Shape;414;p56"/>
          <p:cNvSpPr txBox="1"/>
          <p:nvPr/>
        </p:nvSpPr>
        <p:spPr>
          <a:xfrm>
            <a:off x="2938800" y="3661225"/>
            <a:ext cx="3266400" cy="125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lang="en" sz="1200">
                <a:latin typeface="Montserrat"/>
                <a:ea typeface="Montserrat"/>
                <a:cs typeface="Montserrat"/>
                <a:sym typeface="Montserrat"/>
              </a:rPr>
              <a:t>Thank you for your partnership!</a:t>
            </a:r>
            <a:endParaRPr sz="1200">
              <a:latin typeface="Montserrat"/>
              <a:ea typeface="Montserrat"/>
              <a:cs typeface="Montserrat"/>
              <a:sym typeface="Montserrat"/>
            </a:endParaRPr>
          </a:p>
          <a:p>
            <a:pPr indent="0" lvl="0" marL="0" rtl="0" algn="ctr">
              <a:spcBef>
                <a:spcPts val="0"/>
              </a:spcBef>
              <a:spcAft>
                <a:spcPts val="0"/>
              </a:spcAft>
              <a:buClr>
                <a:schemeClr val="dk1"/>
              </a:buClr>
              <a:buFont typeface="Arial"/>
              <a:buNone/>
            </a:pPr>
            <a:r>
              <a:t/>
            </a:r>
            <a:endParaRPr sz="1200">
              <a:latin typeface="Montserrat"/>
              <a:ea typeface="Montserrat"/>
              <a:cs typeface="Montserrat"/>
              <a:sym typeface="Montserrat"/>
            </a:endParaRPr>
          </a:p>
          <a:p>
            <a:pPr indent="0" lvl="0" marL="0" rtl="0" algn="ctr">
              <a:spcBef>
                <a:spcPts val="0"/>
              </a:spcBef>
              <a:spcAft>
                <a:spcPts val="0"/>
              </a:spcAft>
              <a:buClr>
                <a:schemeClr val="dk1"/>
              </a:buClr>
              <a:buFont typeface="Arial"/>
              <a:buNone/>
            </a:pPr>
            <a:r>
              <a:rPr lang="en" sz="1200">
                <a:latin typeface="Montserrat"/>
                <a:ea typeface="Montserrat"/>
                <a:cs typeface="Montserrat"/>
                <a:sym typeface="Montserrat"/>
              </a:rPr>
              <a:t>Please contact the ShopSimon™ Operations team for additional support.</a:t>
            </a:r>
            <a:endParaRPr sz="1200">
              <a:latin typeface="Montserrat"/>
              <a:ea typeface="Montserrat"/>
              <a:cs typeface="Montserrat"/>
              <a:sym typeface="Montserrat"/>
            </a:endParaRPr>
          </a:p>
          <a:p>
            <a:pPr indent="0" lvl="0" marL="0" rtl="0" algn="ctr">
              <a:spcBef>
                <a:spcPts val="0"/>
              </a:spcBef>
              <a:spcAft>
                <a:spcPts val="0"/>
              </a:spcAft>
              <a:buClr>
                <a:schemeClr val="dk1"/>
              </a:buClr>
              <a:buFont typeface="Arial"/>
              <a:buNone/>
            </a:pPr>
            <a:r>
              <a:t/>
            </a:r>
            <a:endParaRPr sz="1200">
              <a:latin typeface="Montserrat"/>
              <a:ea typeface="Montserrat"/>
              <a:cs typeface="Montserrat"/>
              <a:sym typeface="Montserrat"/>
            </a:endParaRPr>
          </a:p>
          <a:p>
            <a:pPr indent="0" lvl="0" marL="0" rtl="0" algn="ctr">
              <a:spcBef>
                <a:spcPts val="0"/>
              </a:spcBef>
              <a:spcAft>
                <a:spcPts val="0"/>
              </a:spcAft>
              <a:buClr>
                <a:schemeClr val="dk1"/>
              </a:buClr>
              <a:buFont typeface="Arial"/>
              <a:buNone/>
            </a:pPr>
            <a:r>
              <a:rPr lang="en" sz="1200">
                <a:solidFill>
                  <a:srgbClr val="4A86E8"/>
                </a:solidFill>
                <a:uFill>
                  <a:noFill/>
                </a:uFill>
                <a:latin typeface="Montserrat"/>
                <a:ea typeface="Montserrat"/>
                <a:cs typeface="Montserrat"/>
                <a:sym typeface="Montserrat"/>
                <a:hlinkClick r:id="rId3">
                  <a:extLst>
                    <a:ext uri="{A12FA001-AC4F-418D-AE19-62706E023703}">
                      <ahyp:hlinkClr val="tx"/>
                    </a:ext>
                  </a:extLst>
                </a:hlinkClick>
              </a:rPr>
              <a:t>sellersupport@shopsimon.com</a:t>
            </a:r>
            <a:endParaRPr sz="1200">
              <a:solidFill>
                <a:srgbClr val="4A86E8"/>
              </a:solidFill>
              <a:latin typeface="Montserrat"/>
              <a:ea typeface="Montserrat"/>
              <a:cs typeface="Montserrat"/>
              <a:sym typeface="Montserrat"/>
            </a:endParaRPr>
          </a:p>
          <a:p>
            <a:pPr indent="0" lvl="0" marL="0" rtl="0" algn="ctr">
              <a:spcBef>
                <a:spcPts val="0"/>
              </a:spcBef>
              <a:spcAft>
                <a:spcPts val="0"/>
              </a:spcAft>
              <a:buClr>
                <a:schemeClr val="dk1"/>
              </a:buClr>
              <a:buFont typeface="Arial"/>
              <a:buNone/>
            </a:pPr>
            <a:r>
              <a:t/>
            </a:r>
            <a:endParaRPr sz="1200">
              <a:latin typeface="Montserrat"/>
              <a:ea typeface="Montserrat"/>
              <a:cs typeface="Montserrat"/>
              <a:sym typeface="Montserrat"/>
            </a:endParaRPr>
          </a:p>
          <a:p>
            <a:pPr indent="0" lvl="0" marL="0" rtl="0" algn="ctr">
              <a:spcBef>
                <a:spcPts val="0"/>
              </a:spcBef>
              <a:spcAft>
                <a:spcPts val="0"/>
              </a:spcAft>
              <a:buClr>
                <a:schemeClr val="dk1"/>
              </a:buClr>
              <a:buFont typeface="Arial"/>
              <a:buNone/>
            </a:pPr>
            <a:r>
              <a:t/>
            </a:r>
            <a:endParaRPr sz="11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p>
        </p:txBody>
      </p:sp>
      <p:pic>
        <p:nvPicPr>
          <p:cNvPr id="415" name="Google Shape;415;p56"/>
          <p:cNvPicPr preferRelativeResize="0"/>
          <p:nvPr/>
        </p:nvPicPr>
        <p:blipFill>
          <a:blip r:embed="rId4">
            <a:alphaModFix/>
          </a:blip>
          <a:stretch>
            <a:fillRect/>
          </a:stretch>
        </p:blipFill>
        <p:spPr>
          <a:xfrm>
            <a:off x="2967600" y="2242837"/>
            <a:ext cx="3208802" cy="657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41"/>
          <p:cNvSpPr txBox="1"/>
          <p:nvPr/>
        </p:nvSpPr>
        <p:spPr>
          <a:xfrm>
            <a:off x="283000" y="122025"/>
            <a:ext cx="5864100" cy="2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A90061"/>
                </a:solidFill>
                <a:latin typeface="Montserrat"/>
                <a:ea typeface="Montserrat"/>
                <a:cs typeface="Montserrat"/>
                <a:sym typeface="Montserrat"/>
              </a:rPr>
              <a:t>Marketplace Overview</a:t>
            </a:r>
            <a:endParaRPr sz="1600">
              <a:latin typeface="Montserrat"/>
              <a:ea typeface="Montserrat"/>
              <a:cs typeface="Montserrat"/>
              <a:sym typeface="Montserrat"/>
            </a:endParaRPr>
          </a:p>
          <a:p>
            <a:pPr indent="0" lvl="0" marL="0" rtl="0" algn="l">
              <a:spcBef>
                <a:spcPts val="0"/>
              </a:spcBef>
              <a:spcAft>
                <a:spcPts val="0"/>
              </a:spcAft>
              <a:buNone/>
            </a:pPr>
            <a:r>
              <a:t/>
            </a:r>
            <a:endParaRPr b="1" sz="1200">
              <a:solidFill>
                <a:srgbClr val="A0256F"/>
              </a:solidFill>
            </a:endParaRPr>
          </a:p>
          <a:p>
            <a:pPr indent="0" lvl="0" marL="0" rtl="0" algn="l">
              <a:spcBef>
                <a:spcPts val="0"/>
              </a:spcBef>
              <a:spcAft>
                <a:spcPts val="0"/>
              </a:spcAft>
              <a:buNone/>
            </a:pPr>
            <a:r>
              <a:t/>
            </a:r>
            <a:endParaRPr b="1" sz="1200">
              <a:solidFill>
                <a:srgbClr val="A0256F"/>
              </a:solidFill>
            </a:endParaRPr>
          </a:p>
        </p:txBody>
      </p:sp>
      <p:cxnSp>
        <p:nvCxnSpPr>
          <p:cNvPr id="171" name="Google Shape;171;p41"/>
          <p:cNvCxnSpPr/>
          <p:nvPr/>
        </p:nvCxnSpPr>
        <p:spPr>
          <a:xfrm>
            <a:off x="325450" y="445725"/>
            <a:ext cx="8518200" cy="0"/>
          </a:xfrm>
          <a:prstGeom prst="straightConnector1">
            <a:avLst/>
          </a:prstGeom>
          <a:noFill/>
          <a:ln cap="flat" cmpd="sng" w="9525">
            <a:solidFill>
              <a:srgbClr val="595959"/>
            </a:solidFill>
            <a:prstDash val="solid"/>
            <a:round/>
            <a:headEnd len="med" w="med" type="none"/>
            <a:tailEnd len="med" w="med" type="none"/>
          </a:ln>
        </p:spPr>
      </p:cxnSp>
      <p:graphicFrame>
        <p:nvGraphicFramePr>
          <p:cNvPr id="172" name="Google Shape;172;p41"/>
          <p:cNvGraphicFramePr/>
          <p:nvPr/>
        </p:nvGraphicFramePr>
        <p:xfrm>
          <a:off x="325450" y="445725"/>
          <a:ext cx="3000000" cy="3000000"/>
        </p:xfrm>
        <a:graphic>
          <a:graphicData uri="http://schemas.openxmlformats.org/drawingml/2006/table">
            <a:tbl>
              <a:tblPr>
                <a:noFill/>
                <a:tableStyleId>{1D6CCC52-9220-4E35-A134-F78EC866D3D6}</a:tableStyleId>
              </a:tblPr>
              <a:tblGrid>
                <a:gridCol w="8518200"/>
              </a:tblGrid>
              <a:tr h="4235275">
                <a:tc>
                  <a:txBody>
                    <a:bodyPr/>
                    <a:lstStyle/>
                    <a:p>
                      <a:pPr indent="0" lvl="0" marL="0" rtl="0" algn="l">
                        <a:spcBef>
                          <a:spcPts val="0"/>
                        </a:spcBef>
                        <a:spcAft>
                          <a:spcPts val="0"/>
                        </a:spcAft>
                        <a:buNone/>
                      </a:pPr>
                      <a:r>
                        <a:rPr lang="en" sz="1000">
                          <a:latin typeface="Montserrat"/>
                          <a:ea typeface="Montserrat"/>
                          <a:cs typeface="Montserrat"/>
                          <a:sym typeface="Montserrat"/>
                        </a:rPr>
                        <a:t>The ShopSimon™ marketplace brings the Simon experience online. We deliver an elevated, brand-safe environment for premium and luxury brands like yours to sell full-price, on-sale, clearance, and/or outlet inventory direct to a targeted customer. Retailers will integrate onto the platform to provide automated catalog feeds, accept orders, and to communicate order related information. Retailers are responsible for managing their own products, pricing, inventory, and promotions on </a:t>
                      </a:r>
                      <a:r>
                        <a:rPr lang="en" sz="1000">
                          <a:solidFill>
                            <a:schemeClr val="dk1"/>
                          </a:solidFill>
                          <a:latin typeface="Montserrat"/>
                          <a:ea typeface="Montserrat"/>
                          <a:cs typeface="Montserrat"/>
                          <a:sym typeface="Montserrat"/>
                        </a:rPr>
                        <a:t>ShopSimon™</a:t>
                      </a:r>
                      <a:r>
                        <a:rPr lang="en" sz="1000">
                          <a:latin typeface="Montserrat"/>
                          <a:ea typeface="Montserrat"/>
                          <a:cs typeface="Montserrat"/>
                          <a:sym typeface="Montserrat"/>
                        </a:rPr>
                        <a:t>.</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b="1" lang="en" sz="1000">
                          <a:latin typeface="Montserrat"/>
                          <a:ea typeface="Montserrat"/>
                          <a:cs typeface="Montserrat"/>
                          <a:sym typeface="Montserrat"/>
                        </a:rPr>
                        <a:t>FULFILLMENT &amp; SHIPPING</a:t>
                      </a:r>
                      <a:endParaRPr b="1"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en" sz="1000">
                          <a:latin typeface="Montserrat"/>
                          <a:ea typeface="Montserrat"/>
                          <a:cs typeface="Montserrat"/>
                          <a:sym typeface="Montserrat"/>
                        </a:rPr>
                        <a:t>Retailers are responsible for all aspects of each customer order. This includes acceptance, fulfillment, packaging, labeling, shipping, return acceptance/processing, cancellations and fulfillment-related chargebacks. </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b="1" lang="en" sz="1000">
                          <a:latin typeface="Montserrat"/>
                          <a:ea typeface="Montserrat"/>
                          <a:cs typeface="Montserrat"/>
                          <a:sym typeface="Montserrat"/>
                        </a:rPr>
                        <a:t>Retailers will need to offer free standard ground shipping for customers in the continental United States.</a:t>
                      </a:r>
                      <a:endParaRPr b="1"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rPr b="1" lang="en" sz="1000">
                          <a:latin typeface="Montserrat"/>
                          <a:ea typeface="Montserrat"/>
                          <a:cs typeface="Montserrat"/>
                          <a:sym typeface="Montserrat"/>
                        </a:rPr>
                        <a:t>CUSTOMER SERVICE</a:t>
                      </a:r>
                      <a:endParaRPr b="1"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b="1" lang="en" sz="1000">
                          <a:latin typeface="Montserrat"/>
                          <a:ea typeface="Montserrat"/>
                          <a:cs typeface="Montserrat"/>
                          <a:sym typeface="Montserrat"/>
                        </a:rPr>
                        <a:t>ShopSimon™ is responsible for general customer service inquiries, including initiating returns. </a:t>
                      </a:r>
                      <a:endParaRPr b="1"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en" sz="1000">
                          <a:latin typeface="Montserrat"/>
                          <a:ea typeface="Montserrat"/>
                          <a:cs typeface="Montserrat"/>
                          <a:sym typeface="Montserrat"/>
                        </a:rPr>
                        <a:t>ShopSimon™ will provide first contact customer support. ShopSimon™ Customer Service will escalate issues to retailers directly using the ‘Messages” tool in the ShopSimon™ portal. It is expected that retailers will handle these customer direct inquiries to the same standards it does its own customer service.</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b="1" lang="en" sz="1000">
                          <a:latin typeface="Montserrat"/>
                          <a:ea typeface="Montserrat"/>
                          <a:cs typeface="Montserrat"/>
                          <a:sym typeface="Montserrat"/>
                        </a:rPr>
                        <a:t>REFUNDS &amp; RETURNS</a:t>
                      </a:r>
                      <a:endParaRPr b="1"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en" sz="1000">
                          <a:latin typeface="Montserrat"/>
                          <a:ea typeface="Montserrat"/>
                          <a:cs typeface="Montserrat"/>
                          <a:sym typeface="Montserrat"/>
                        </a:rPr>
                        <a:t>ShopSimon™ will provide the customer with a pre-paid return label and a return packing slip.</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en" sz="1000">
                          <a:latin typeface="Montserrat"/>
                          <a:ea typeface="Montserrat"/>
                          <a:cs typeface="Montserrat"/>
                          <a:sym typeface="Montserrat"/>
                        </a:rPr>
                        <a:t>Retailers will process refunds and adjustments for orders that are cancelled and returned in ShopSimon™ Retailer Portal.</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b="1" lang="en" sz="1000">
                          <a:latin typeface="Montserrat"/>
                          <a:ea typeface="Montserrat"/>
                          <a:cs typeface="Montserrat"/>
                          <a:sym typeface="Montserrat"/>
                        </a:rPr>
                        <a:t>FINANCIAL RECONCILIATION</a:t>
                      </a:r>
                      <a:endParaRPr b="1"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en" sz="1000">
                          <a:latin typeface="Montserrat"/>
                          <a:ea typeface="Montserrat"/>
                          <a:cs typeface="Montserrat"/>
                          <a:sym typeface="Montserrat"/>
                        </a:rPr>
                        <a:t>ShopSimon™ will collect all amounts due from customer for products ordered on platform. </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b="1" lang="en" sz="1000">
                          <a:latin typeface="Montserrat"/>
                          <a:ea typeface="Montserrat"/>
                          <a:cs typeface="Montserrat"/>
                          <a:sym typeface="Montserrat"/>
                        </a:rPr>
                        <a:t>ShopSimon™ will issue payment to retailers based on net sales less commissions, return shipping and service-related chargebacks. Payment will be directed to bank account listed in the ShopSimon™ portal. </a:t>
                      </a:r>
                      <a:endParaRPr b="1"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en" sz="1000">
                          <a:latin typeface="Montserrat"/>
                          <a:ea typeface="Montserrat"/>
                          <a:cs typeface="Montserrat"/>
                          <a:sym typeface="Montserrat"/>
                        </a:rPr>
                        <a:t>ShopSimon™ will collect and remit to applicable tax agency any sales taxes on the sale of retailer’s products.</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en" sz="1000">
                          <a:latin typeface="Montserrat"/>
                          <a:ea typeface="Montserrat"/>
                          <a:cs typeface="Montserrat"/>
                          <a:sym typeface="Montserrat"/>
                        </a:rPr>
                        <a:t>Retailers may provide ShopSimon™ their internal order number. This will be featured on return labels and financial reports.</a:t>
                      </a:r>
                      <a:endParaRPr sz="1000">
                        <a:latin typeface="Montserrat"/>
                        <a:ea typeface="Montserrat"/>
                        <a:cs typeface="Montserrat"/>
                        <a:sym typeface="Montserrat"/>
                      </a:endParaRPr>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173" name="Google Shape;173;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cxnSp>
        <p:nvCxnSpPr>
          <p:cNvPr id="174" name="Google Shape;174;p41"/>
          <p:cNvCxnSpPr/>
          <p:nvPr/>
        </p:nvCxnSpPr>
        <p:spPr>
          <a:xfrm>
            <a:off x="312900" y="4689150"/>
            <a:ext cx="8518200" cy="0"/>
          </a:xfrm>
          <a:prstGeom prst="straightConnector1">
            <a:avLst/>
          </a:prstGeom>
          <a:noFill/>
          <a:ln cap="flat" cmpd="sng" w="9525">
            <a:solidFill>
              <a:srgbClr val="595959"/>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42"/>
          <p:cNvSpPr txBox="1"/>
          <p:nvPr/>
        </p:nvSpPr>
        <p:spPr>
          <a:xfrm>
            <a:off x="283000" y="122025"/>
            <a:ext cx="4407600" cy="2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A90061"/>
                </a:solidFill>
                <a:latin typeface="Montserrat"/>
                <a:ea typeface="Montserrat"/>
                <a:cs typeface="Montserrat"/>
                <a:sym typeface="Montserrat"/>
              </a:rPr>
              <a:t>ShopSimon™</a:t>
            </a:r>
            <a:r>
              <a:rPr b="1" lang="en" sz="1200">
                <a:solidFill>
                  <a:srgbClr val="A90061"/>
                </a:solidFill>
                <a:latin typeface="Montserrat"/>
                <a:ea typeface="Montserrat"/>
                <a:cs typeface="Montserrat"/>
                <a:sym typeface="Montserrat"/>
              </a:rPr>
              <a:t> </a:t>
            </a:r>
            <a:r>
              <a:rPr b="1" lang="en" sz="1200">
                <a:solidFill>
                  <a:srgbClr val="A90061"/>
                </a:solidFill>
                <a:latin typeface="Montserrat"/>
                <a:ea typeface="Montserrat"/>
                <a:cs typeface="Montserrat"/>
                <a:sym typeface="Montserrat"/>
              </a:rPr>
              <a:t>Portal</a:t>
            </a:r>
            <a:endParaRPr sz="1600">
              <a:latin typeface="Montserrat"/>
              <a:ea typeface="Montserrat"/>
              <a:cs typeface="Montserrat"/>
              <a:sym typeface="Montserrat"/>
            </a:endParaRPr>
          </a:p>
          <a:p>
            <a:pPr indent="0" lvl="0" marL="0" rtl="0" algn="l">
              <a:spcBef>
                <a:spcPts val="0"/>
              </a:spcBef>
              <a:spcAft>
                <a:spcPts val="0"/>
              </a:spcAft>
              <a:buNone/>
            </a:pPr>
            <a:r>
              <a:t/>
            </a:r>
            <a:endParaRPr b="1" sz="1200">
              <a:solidFill>
                <a:srgbClr val="A0256F"/>
              </a:solidFill>
            </a:endParaRPr>
          </a:p>
          <a:p>
            <a:pPr indent="0" lvl="0" marL="0" rtl="0" algn="l">
              <a:spcBef>
                <a:spcPts val="0"/>
              </a:spcBef>
              <a:spcAft>
                <a:spcPts val="0"/>
              </a:spcAft>
              <a:buNone/>
            </a:pPr>
            <a:r>
              <a:t/>
            </a:r>
            <a:endParaRPr b="1" sz="1200">
              <a:solidFill>
                <a:srgbClr val="A0256F"/>
              </a:solidFill>
            </a:endParaRPr>
          </a:p>
        </p:txBody>
      </p:sp>
      <p:cxnSp>
        <p:nvCxnSpPr>
          <p:cNvPr id="180" name="Google Shape;180;p42"/>
          <p:cNvCxnSpPr/>
          <p:nvPr/>
        </p:nvCxnSpPr>
        <p:spPr>
          <a:xfrm>
            <a:off x="325450" y="445725"/>
            <a:ext cx="8518200" cy="0"/>
          </a:xfrm>
          <a:prstGeom prst="straightConnector1">
            <a:avLst/>
          </a:prstGeom>
          <a:noFill/>
          <a:ln cap="flat" cmpd="sng" w="9525">
            <a:solidFill>
              <a:srgbClr val="595959"/>
            </a:solidFill>
            <a:prstDash val="solid"/>
            <a:round/>
            <a:headEnd len="med" w="med" type="none"/>
            <a:tailEnd len="med" w="med" type="none"/>
          </a:ln>
        </p:spPr>
      </p:cxnSp>
      <p:graphicFrame>
        <p:nvGraphicFramePr>
          <p:cNvPr id="181" name="Google Shape;181;p42"/>
          <p:cNvGraphicFramePr/>
          <p:nvPr/>
        </p:nvGraphicFramePr>
        <p:xfrm>
          <a:off x="325450" y="445725"/>
          <a:ext cx="3000000" cy="3000000"/>
        </p:xfrm>
        <a:graphic>
          <a:graphicData uri="http://schemas.openxmlformats.org/drawingml/2006/table">
            <a:tbl>
              <a:tblPr>
                <a:noFill/>
                <a:tableStyleId>{1D6CCC52-9220-4E35-A134-F78EC866D3D6}</a:tableStyleId>
              </a:tblPr>
              <a:tblGrid>
                <a:gridCol w="8463975"/>
              </a:tblGrid>
              <a:tr h="4292200">
                <a:tc>
                  <a:txBody>
                    <a:bodyPr/>
                    <a:lstStyle/>
                    <a:p>
                      <a:pPr indent="0" lvl="0" marL="0" rtl="0" algn="l">
                        <a:spcBef>
                          <a:spcPts val="0"/>
                        </a:spcBef>
                        <a:spcAft>
                          <a:spcPts val="0"/>
                        </a:spcAft>
                        <a:buNone/>
                      </a:pPr>
                      <a:r>
                        <a:rPr lang="en" sz="1000">
                          <a:latin typeface="Montserrat"/>
                          <a:ea typeface="Montserrat"/>
                          <a:cs typeface="Montserrat"/>
                          <a:sym typeface="Montserrat"/>
                        </a:rPr>
                        <a:t>As a seller, you will have your own designated ShopSimon™</a:t>
                      </a:r>
                      <a:r>
                        <a:rPr lang="en" sz="1000">
                          <a:solidFill>
                            <a:srgbClr val="4A86E8"/>
                          </a:solidFill>
                          <a:uFill>
                            <a:noFill/>
                          </a:uFill>
                          <a:latin typeface="Montserrat"/>
                          <a:ea typeface="Montserrat"/>
                          <a:cs typeface="Montserrat"/>
                          <a:sym typeface="Montserrat"/>
                          <a:hlinkClick r:id="rId3">
                            <a:extLst>
                              <a:ext uri="{A12FA001-AC4F-418D-AE19-62706E023703}">
                                <ahyp:hlinkClr val="tx"/>
                              </a:ext>
                            </a:extLst>
                          </a:hlinkClick>
                        </a:rPr>
                        <a:t> portal account</a:t>
                      </a:r>
                      <a:r>
                        <a:rPr lang="en" sz="1000">
                          <a:latin typeface="Montserrat"/>
                          <a:ea typeface="Montserrat"/>
                          <a:cs typeface="Montserrat"/>
                          <a:sym typeface="Montserrat"/>
                        </a:rPr>
                        <a:t> that will serve as a home base for business reporting, reviewing your product data and inventory position, managing customer service escalations, and financial reconciliation. The portal’s main dashboard is where you can access business reporting tools. </a:t>
                      </a:r>
                      <a:endParaRPr sz="1000">
                        <a:solidFill>
                          <a:srgbClr val="4A86E8"/>
                        </a:solidFill>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ctr">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alpha val="0"/>
                        </a:srgbClr>
                      </a:solidFill>
                      <a:prstDash val="solid"/>
                      <a:round/>
                      <a:headEnd len="sm" w="sm" type="none"/>
                      <a:tailEnd len="sm" w="sm" type="none"/>
                    </a:lnB>
                  </a:tcPr>
                </a:tc>
              </a:tr>
              <a:tr h="4292200">
                <a:tc>
                  <a:txBody>
                    <a:bodyPr/>
                    <a:lstStyle/>
                    <a:p>
                      <a:pPr indent="0" lvl="0" marL="0" rtl="0" algn="l">
                        <a:spcBef>
                          <a:spcPts val="0"/>
                        </a:spcBef>
                        <a:spcAft>
                          <a:spcPts val="0"/>
                        </a:spcAft>
                        <a:buNone/>
                      </a:pPr>
                      <a:r>
                        <a:t/>
                      </a:r>
                      <a:endParaRPr b="1" sz="1100"/>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182" name="Google Shape;182;p42"/>
          <p:cNvCxnSpPr/>
          <p:nvPr/>
        </p:nvCxnSpPr>
        <p:spPr>
          <a:xfrm>
            <a:off x="312900" y="4689150"/>
            <a:ext cx="8518200" cy="0"/>
          </a:xfrm>
          <a:prstGeom prst="straightConnector1">
            <a:avLst/>
          </a:prstGeom>
          <a:noFill/>
          <a:ln cap="flat" cmpd="sng" w="9525">
            <a:solidFill>
              <a:srgbClr val="595959"/>
            </a:solidFill>
            <a:prstDash val="solid"/>
            <a:round/>
            <a:headEnd len="med" w="med" type="none"/>
            <a:tailEnd len="med" w="med" type="none"/>
          </a:ln>
        </p:spPr>
      </p:cxnSp>
      <p:sp>
        <p:nvSpPr>
          <p:cNvPr id="183" name="Google Shape;183;p42"/>
          <p:cNvSpPr txBox="1"/>
          <p:nvPr/>
        </p:nvSpPr>
        <p:spPr>
          <a:xfrm>
            <a:off x="825900" y="4360175"/>
            <a:ext cx="74922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rgbClr val="666666"/>
                </a:solidFill>
                <a:latin typeface="Montserrat"/>
                <a:ea typeface="Montserrat"/>
                <a:cs typeface="Montserrat"/>
                <a:sym typeface="Montserrat"/>
              </a:rPr>
              <a:t>Main Dashboard </a:t>
            </a:r>
            <a:endParaRPr sz="800">
              <a:solidFill>
                <a:srgbClr val="666666"/>
              </a:solidFill>
              <a:latin typeface="Montserrat"/>
              <a:ea typeface="Montserrat"/>
              <a:cs typeface="Montserrat"/>
              <a:sym typeface="Montserrat"/>
            </a:endParaRPr>
          </a:p>
        </p:txBody>
      </p:sp>
      <p:pic>
        <p:nvPicPr>
          <p:cNvPr id="184" name="Google Shape;184;p42"/>
          <p:cNvPicPr preferRelativeResize="0"/>
          <p:nvPr/>
        </p:nvPicPr>
        <p:blipFill rotWithShape="1">
          <a:blip r:embed="rId4">
            <a:alphaModFix/>
          </a:blip>
          <a:srcRect b="0" l="0" r="0" t="5069"/>
          <a:stretch/>
        </p:blipFill>
        <p:spPr>
          <a:xfrm>
            <a:off x="1221175" y="1171875"/>
            <a:ext cx="6672524" cy="3167125"/>
          </a:xfrm>
          <a:prstGeom prst="rect">
            <a:avLst/>
          </a:prstGeom>
          <a:noFill/>
          <a:ln cap="flat" cmpd="sng" w="9525">
            <a:solidFill>
              <a:srgbClr val="F3F3F3"/>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43"/>
          <p:cNvSpPr txBox="1"/>
          <p:nvPr/>
        </p:nvSpPr>
        <p:spPr>
          <a:xfrm>
            <a:off x="283000" y="122025"/>
            <a:ext cx="4407600" cy="2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A90061"/>
                </a:solidFill>
                <a:latin typeface="Montserrat"/>
                <a:ea typeface="Montserrat"/>
                <a:cs typeface="Montserrat"/>
                <a:sym typeface="Montserrat"/>
              </a:rPr>
              <a:t>ShopSimon™</a:t>
            </a:r>
            <a:r>
              <a:rPr b="1" lang="en" sz="1200">
                <a:solidFill>
                  <a:srgbClr val="A90061"/>
                </a:solidFill>
                <a:latin typeface="Montserrat"/>
                <a:ea typeface="Montserrat"/>
                <a:cs typeface="Montserrat"/>
                <a:sym typeface="Montserrat"/>
              </a:rPr>
              <a:t> </a:t>
            </a:r>
            <a:r>
              <a:rPr b="1" lang="en" sz="1200">
                <a:solidFill>
                  <a:srgbClr val="A90061"/>
                </a:solidFill>
                <a:latin typeface="Montserrat"/>
                <a:ea typeface="Montserrat"/>
                <a:cs typeface="Montserrat"/>
                <a:sym typeface="Montserrat"/>
              </a:rPr>
              <a:t>Portal</a:t>
            </a:r>
            <a:endParaRPr sz="1600">
              <a:solidFill>
                <a:srgbClr val="A90061"/>
              </a:solidFill>
              <a:latin typeface="Montserrat"/>
              <a:ea typeface="Montserrat"/>
              <a:cs typeface="Montserrat"/>
              <a:sym typeface="Montserrat"/>
            </a:endParaRPr>
          </a:p>
          <a:p>
            <a:pPr indent="0" lvl="0" marL="0" rtl="0" algn="l">
              <a:spcBef>
                <a:spcPts val="0"/>
              </a:spcBef>
              <a:spcAft>
                <a:spcPts val="0"/>
              </a:spcAft>
              <a:buNone/>
            </a:pPr>
            <a:r>
              <a:t/>
            </a:r>
            <a:endParaRPr b="1" sz="1200">
              <a:solidFill>
                <a:srgbClr val="A0256F"/>
              </a:solidFill>
            </a:endParaRPr>
          </a:p>
          <a:p>
            <a:pPr indent="0" lvl="0" marL="0" rtl="0" algn="l">
              <a:spcBef>
                <a:spcPts val="0"/>
              </a:spcBef>
              <a:spcAft>
                <a:spcPts val="0"/>
              </a:spcAft>
              <a:buNone/>
            </a:pPr>
            <a:r>
              <a:t/>
            </a:r>
            <a:endParaRPr b="1" sz="1200">
              <a:solidFill>
                <a:srgbClr val="A0256F"/>
              </a:solidFill>
            </a:endParaRPr>
          </a:p>
        </p:txBody>
      </p:sp>
      <p:cxnSp>
        <p:nvCxnSpPr>
          <p:cNvPr id="190" name="Google Shape;190;p43"/>
          <p:cNvCxnSpPr/>
          <p:nvPr/>
        </p:nvCxnSpPr>
        <p:spPr>
          <a:xfrm>
            <a:off x="325450" y="445725"/>
            <a:ext cx="8518200" cy="0"/>
          </a:xfrm>
          <a:prstGeom prst="straightConnector1">
            <a:avLst/>
          </a:prstGeom>
          <a:noFill/>
          <a:ln cap="flat" cmpd="sng" w="9525">
            <a:solidFill>
              <a:srgbClr val="595959"/>
            </a:solidFill>
            <a:prstDash val="solid"/>
            <a:round/>
            <a:headEnd len="med" w="med" type="none"/>
            <a:tailEnd len="med" w="med" type="none"/>
          </a:ln>
        </p:spPr>
      </p:cxnSp>
      <p:graphicFrame>
        <p:nvGraphicFramePr>
          <p:cNvPr id="191" name="Google Shape;191;p43"/>
          <p:cNvGraphicFramePr/>
          <p:nvPr/>
        </p:nvGraphicFramePr>
        <p:xfrm>
          <a:off x="325450" y="445725"/>
          <a:ext cx="3000000" cy="3000000"/>
        </p:xfrm>
        <a:graphic>
          <a:graphicData uri="http://schemas.openxmlformats.org/drawingml/2006/table">
            <a:tbl>
              <a:tblPr>
                <a:noFill/>
                <a:tableStyleId>{1D6CCC52-9220-4E35-A134-F78EC866D3D6}</a:tableStyleId>
              </a:tblPr>
              <a:tblGrid>
                <a:gridCol w="8463975"/>
              </a:tblGrid>
              <a:tr h="4292200">
                <a:tc>
                  <a:txBody>
                    <a:bodyPr/>
                    <a:lstStyle/>
                    <a:p>
                      <a:pPr indent="0" lvl="0" marL="0" rtl="0" algn="l">
                        <a:spcBef>
                          <a:spcPts val="0"/>
                        </a:spcBef>
                        <a:spcAft>
                          <a:spcPts val="0"/>
                        </a:spcAft>
                        <a:buNone/>
                      </a:pPr>
                      <a:r>
                        <a:rPr lang="en" sz="1000">
                          <a:latin typeface="Montserrat"/>
                          <a:ea typeface="Montserrat"/>
                          <a:cs typeface="Montserrat"/>
                          <a:sym typeface="Montserrat"/>
                        </a:rPr>
                        <a:t>To complete account setup in the ShopSimon™ </a:t>
                      </a:r>
                      <a:r>
                        <a:rPr lang="en" sz="1000">
                          <a:solidFill>
                            <a:srgbClr val="4A86E8"/>
                          </a:solidFill>
                          <a:uFill>
                            <a:noFill/>
                          </a:uFill>
                          <a:latin typeface="Montserrat"/>
                          <a:ea typeface="Montserrat"/>
                          <a:cs typeface="Montserrat"/>
                          <a:sym typeface="Montserrat"/>
                          <a:hlinkClick r:id="rId3">
                            <a:extLst>
                              <a:ext uri="{A12FA001-AC4F-418D-AE19-62706E023703}">
                                <ahyp:hlinkClr val="tx"/>
                              </a:ext>
                            </a:extLst>
                          </a:hlinkClick>
                        </a:rPr>
                        <a:t>portal,</a:t>
                      </a:r>
                      <a:r>
                        <a:rPr lang="en" sz="1000">
                          <a:solidFill>
                            <a:srgbClr val="0000FF"/>
                          </a:solidFill>
                          <a:latin typeface="Montserrat"/>
                          <a:ea typeface="Montserrat"/>
                          <a:cs typeface="Montserrat"/>
                          <a:sym typeface="Montserrat"/>
                        </a:rPr>
                        <a:t> </a:t>
                      </a:r>
                      <a:r>
                        <a:rPr lang="en" sz="1000">
                          <a:latin typeface="Montserrat"/>
                          <a:ea typeface="Montserrat"/>
                          <a:cs typeface="Montserrat"/>
                          <a:sym typeface="Montserrat"/>
                        </a:rPr>
                        <a:t>there is required business information we need from each brand partner.</a:t>
                      </a:r>
                      <a:endParaRPr sz="1000">
                        <a:solidFill>
                          <a:srgbClr val="4A86E8"/>
                        </a:solidFill>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lang="en" sz="1000">
                          <a:highlight>
                            <a:srgbClr val="FFF2CC"/>
                          </a:highlight>
                          <a:latin typeface="Montserrat"/>
                          <a:ea typeface="Montserrat"/>
                          <a:cs typeface="Montserrat"/>
                          <a:sym typeface="Montserrat"/>
                        </a:rPr>
                        <a:t>Key Sections to complete in ShopSimon™ portal:</a:t>
                      </a:r>
                      <a:endParaRPr sz="1000">
                        <a:highlight>
                          <a:srgbClr val="FFF2CC"/>
                        </a:highlight>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b="1" lang="en" sz="1000">
                          <a:latin typeface="Montserrat"/>
                          <a:ea typeface="Montserrat"/>
                          <a:cs typeface="Montserrat"/>
                          <a:sym typeface="Montserrat"/>
                        </a:rPr>
                        <a:t>Returns Information</a:t>
                      </a:r>
                      <a:r>
                        <a:rPr lang="en" sz="1000">
                          <a:latin typeface="Montserrat"/>
                          <a:ea typeface="Montserrat"/>
                          <a:cs typeface="Montserrat"/>
                          <a:sym typeface="Montserrat"/>
                        </a:rPr>
                        <a:t> - the address input in this section will be listed on return labels and ultimately where returns will be shipped.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457200" rtl="0" algn="l">
                        <a:spcBef>
                          <a:spcPts val="0"/>
                        </a:spcBef>
                        <a:spcAft>
                          <a:spcPts val="0"/>
                        </a:spcAft>
                        <a:buNone/>
                      </a:pPr>
                      <a:r>
                        <a:t/>
                      </a:r>
                      <a:endParaRPr sz="1000">
                        <a:latin typeface="Montserrat"/>
                        <a:ea typeface="Montserrat"/>
                        <a:cs typeface="Montserrat"/>
                        <a:sym typeface="Montserrat"/>
                      </a:endParaRPr>
                    </a:p>
                    <a:p>
                      <a:pPr indent="0" lvl="0" marL="914400" rtl="0" algn="l">
                        <a:spcBef>
                          <a:spcPts val="0"/>
                        </a:spcBef>
                        <a:spcAft>
                          <a:spcPts val="0"/>
                        </a:spcAft>
                        <a:buNone/>
                      </a:pPr>
                      <a:r>
                        <a:t/>
                      </a:r>
                      <a:endParaRPr b="1"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b="1" lang="en" sz="1000">
                          <a:latin typeface="Montserrat"/>
                          <a:ea typeface="Montserrat"/>
                          <a:cs typeface="Montserrat"/>
                          <a:sym typeface="Montserrat"/>
                        </a:rPr>
                        <a:t>Your Team</a:t>
                      </a:r>
                      <a:r>
                        <a:rPr lang="en" sz="1000">
                          <a:latin typeface="Montserrat"/>
                          <a:ea typeface="Montserrat"/>
                          <a:cs typeface="Montserrat"/>
                          <a:sym typeface="Montserrat"/>
                        </a:rPr>
                        <a:t> - Key contact information by department</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b="1" lang="en" sz="1000">
                          <a:latin typeface="Montserrat"/>
                          <a:ea typeface="Montserrat"/>
                          <a:cs typeface="Montserrat"/>
                          <a:sym typeface="Montserrat"/>
                        </a:rPr>
                        <a:t>Customer Service</a:t>
                      </a:r>
                      <a:r>
                        <a:rPr lang="en" sz="1000">
                          <a:latin typeface="Montserrat"/>
                          <a:ea typeface="Montserrat"/>
                          <a:cs typeface="Montserrat"/>
                          <a:sym typeface="Montserrat"/>
                        </a:rPr>
                        <a:t> - Used for customer service escalations</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b="1" lang="en" sz="1000">
                          <a:latin typeface="Montserrat"/>
                          <a:ea typeface="Montserrat"/>
                          <a:cs typeface="Montserrat"/>
                          <a:sym typeface="Montserrat"/>
                        </a:rPr>
                        <a:t>Contact Details </a:t>
                      </a:r>
                      <a:r>
                        <a:rPr lang="en" sz="1000">
                          <a:latin typeface="Montserrat"/>
                          <a:ea typeface="Montserrat"/>
                          <a:cs typeface="Montserrat"/>
                          <a:sym typeface="Montserrat"/>
                        </a:rPr>
                        <a:t>(separate tab) - Business details, including Tax ID # and Business Registration Number</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b="1" lang="en" sz="1000">
                          <a:latin typeface="Montserrat"/>
                          <a:ea typeface="Montserrat"/>
                          <a:cs typeface="Montserrat"/>
                          <a:sym typeface="Montserrat"/>
                        </a:rPr>
                        <a:t>Payment Details </a:t>
                      </a:r>
                      <a:r>
                        <a:rPr lang="en" sz="1000">
                          <a:latin typeface="Montserrat"/>
                          <a:ea typeface="Montserrat"/>
                          <a:cs typeface="Montserrat"/>
                          <a:sym typeface="Montserrat"/>
                        </a:rPr>
                        <a:t>(separate tab) - Enter bank account where ShopSimon™ payment will be sent</a:t>
                      </a:r>
                      <a:endParaRPr sz="1000">
                        <a:latin typeface="Montserrat"/>
                        <a:ea typeface="Montserrat"/>
                        <a:cs typeface="Montserrat"/>
                        <a:sym typeface="Montserrat"/>
                      </a:endParaRPr>
                    </a:p>
                    <a:p>
                      <a:pPr indent="0" lvl="0" marL="0" rtl="0" algn="l">
                        <a:spcBef>
                          <a:spcPts val="0"/>
                        </a:spcBef>
                        <a:spcAft>
                          <a:spcPts val="0"/>
                        </a:spcAft>
                        <a:buNone/>
                      </a:pPr>
                      <a:r>
                        <a:t/>
                      </a:r>
                      <a:endParaRPr i="1" sz="1000">
                        <a:latin typeface="Montserrat"/>
                        <a:ea typeface="Montserrat"/>
                        <a:cs typeface="Montserrat"/>
                        <a:sym typeface="Montserrat"/>
                      </a:endParaRPr>
                    </a:p>
                    <a:p>
                      <a:pPr indent="0" lvl="0" marL="0" rtl="0" algn="l">
                        <a:spcBef>
                          <a:spcPts val="0"/>
                        </a:spcBef>
                        <a:spcAft>
                          <a:spcPts val="0"/>
                        </a:spcAft>
                        <a:buNone/>
                      </a:pPr>
                      <a:r>
                        <a:rPr i="1" lang="en" sz="1000">
                          <a:latin typeface="Montserrat"/>
                          <a:ea typeface="Montserrat"/>
                          <a:cs typeface="Montserrat"/>
                          <a:sym typeface="Montserrat"/>
                        </a:rPr>
                        <a:t>We will also need a copy of your W9 and a bank verification letter to complete setup with our finance team.</a:t>
                      </a:r>
                      <a:endParaRPr i="1"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alpha val="0"/>
                        </a:srgbClr>
                      </a:solidFill>
                      <a:prstDash val="solid"/>
                      <a:round/>
                      <a:headEnd len="sm" w="sm" type="none"/>
                      <a:tailEnd len="sm" w="sm" type="none"/>
                    </a:lnB>
                  </a:tcPr>
                </a:tc>
              </a:tr>
              <a:tr h="4292200">
                <a:tc>
                  <a:txBody>
                    <a:bodyPr/>
                    <a:lstStyle/>
                    <a:p>
                      <a:pPr indent="0" lvl="0" marL="0" rtl="0" algn="l">
                        <a:spcBef>
                          <a:spcPts val="0"/>
                        </a:spcBef>
                        <a:spcAft>
                          <a:spcPts val="0"/>
                        </a:spcAft>
                        <a:buNone/>
                      </a:pPr>
                      <a:r>
                        <a:t/>
                      </a:r>
                      <a:endParaRPr b="1" sz="1100"/>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192" name="Google Shape;192;p43"/>
          <p:cNvCxnSpPr/>
          <p:nvPr/>
        </p:nvCxnSpPr>
        <p:spPr>
          <a:xfrm>
            <a:off x="312900" y="4689150"/>
            <a:ext cx="8518200" cy="0"/>
          </a:xfrm>
          <a:prstGeom prst="straightConnector1">
            <a:avLst/>
          </a:prstGeom>
          <a:noFill/>
          <a:ln cap="flat" cmpd="sng" w="9525">
            <a:solidFill>
              <a:srgbClr val="595959"/>
            </a:solidFill>
            <a:prstDash val="solid"/>
            <a:round/>
            <a:headEnd len="med" w="med" type="none"/>
            <a:tailEnd len="med" w="med" type="none"/>
          </a:ln>
        </p:spPr>
      </p:cxnSp>
      <p:pic>
        <p:nvPicPr>
          <p:cNvPr id="193" name="Google Shape;193;p43"/>
          <p:cNvPicPr preferRelativeResize="0"/>
          <p:nvPr/>
        </p:nvPicPr>
        <p:blipFill>
          <a:blip r:embed="rId4">
            <a:alphaModFix/>
          </a:blip>
          <a:stretch>
            <a:fillRect/>
          </a:stretch>
        </p:blipFill>
        <p:spPr>
          <a:xfrm>
            <a:off x="901500" y="3202425"/>
            <a:ext cx="5391102" cy="595382"/>
          </a:xfrm>
          <a:prstGeom prst="rect">
            <a:avLst/>
          </a:prstGeom>
          <a:noFill/>
          <a:ln cap="flat" cmpd="sng" w="9525">
            <a:solidFill>
              <a:srgbClr val="F3F3F3"/>
            </a:solidFill>
            <a:prstDash val="solid"/>
            <a:round/>
            <a:headEnd len="sm" w="sm" type="none"/>
            <a:tailEnd len="sm" w="sm" type="none"/>
          </a:ln>
        </p:spPr>
      </p:pic>
      <p:pic>
        <p:nvPicPr>
          <p:cNvPr id="194" name="Google Shape;194;p43"/>
          <p:cNvPicPr preferRelativeResize="0"/>
          <p:nvPr/>
        </p:nvPicPr>
        <p:blipFill>
          <a:blip r:embed="rId5">
            <a:alphaModFix/>
          </a:blip>
          <a:stretch>
            <a:fillRect/>
          </a:stretch>
        </p:blipFill>
        <p:spPr>
          <a:xfrm>
            <a:off x="901500" y="1568645"/>
            <a:ext cx="5391100" cy="1045530"/>
          </a:xfrm>
          <a:prstGeom prst="rect">
            <a:avLst/>
          </a:prstGeom>
          <a:noFill/>
          <a:ln cap="flat" cmpd="sng" w="9525">
            <a:solidFill>
              <a:srgbClr val="F3F3F3"/>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44"/>
          <p:cNvSpPr txBox="1"/>
          <p:nvPr/>
        </p:nvSpPr>
        <p:spPr>
          <a:xfrm>
            <a:off x="283000" y="122025"/>
            <a:ext cx="4407600" cy="2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A90061"/>
                </a:solidFill>
                <a:latin typeface="Montserrat"/>
                <a:ea typeface="Montserrat"/>
                <a:cs typeface="Montserrat"/>
                <a:sym typeface="Montserrat"/>
              </a:rPr>
              <a:t>Onboarding Overview</a:t>
            </a:r>
            <a:endParaRPr sz="1600">
              <a:solidFill>
                <a:srgbClr val="A90061"/>
              </a:solidFill>
              <a:latin typeface="Montserrat"/>
              <a:ea typeface="Montserrat"/>
              <a:cs typeface="Montserrat"/>
              <a:sym typeface="Montserrat"/>
            </a:endParaRPr>
          </a:p>
          <a:p>
            <a:pPr indent="0" lvl="0" marL="0" rtl="0" algn="l">
              <a:spcBef>
                <a:spcPts val="0"/>
              </a:spcBef>
              <a:spcAft>
                <a:spcPts val="0"/>
              </a:spcAft>
              <a:buNone/>
            </a:pPr>
            <a:r>
              <a:t/>
            </a:r>
            <a:endParaRPr b="1" sz="1200">
              <a:latin typeface="Montserrat"/>
              <a:ea typeface="Montserrat"/>
              <a:cs typeface="Montserrat"/>
              <a:sym typeface="Montserrat"/>
            </a:endParaRPr>
          </a:p>
          <a:p>
            <a:pPr indent="0" lvl="0" marL="0" rtl="0" algn="l">
              <a:spcBef>
                <a:spcPts val="0"/>
              </a:spcBef>
              <a:spcAft>
                <a:spcPts val="0"/>
              </a:spcAft>
              <a:buNone/>
            </a:pPr>
            <a:r>
              <a:t/>
            </a:r>
            <a:endParaRPr b="1" sz="1200">
              <a:solidFill>
                <a:srgbClr val="A0256F"/>
              </a:solidFill>
            </a:endParaRPr>
          </a:p>
          <a:p>
            <a:pPr indent="0" lvl="0" marL="0" rtl="0" algn="l">
              <a:spcBef>
                <a:spcPts val="0"/>
              </a:spcBef>
              <a:spcAft>
                <a:spcPts val="0"/>
              </a:spcAft>
              <a:buNone/>
            </a:pPr>
            <a:r>
              <a:t/>
            </a:r>
            <a:endParaRPr b="1" sz="1200">
              <a:solidFill>
                <a:srgbClr val="A0256F"/>
              </a:solidFill>
            </a:endParaRPr>
          </a:p>
        </p:txBody>
      </p:sp>
      <p:cxnSp>
        <p:nvCxnSpPr>
          <p:cNvPr id="200" name="Google Shape;200;p44"/>
          <p:cNvCxnSpPr/>
          <p:nvPr/>
        </p:nvCxnSpPr>
        <p:spPr>
          <a:xfrm>
            <a:off x="325450" y="445725"/>
            <a:ext cx="8518200" cy="0"/>
          </a:xfrm>
          <a:prstGeom prst="straightConnector1">
            <a:avLst/>
          </a:prstGeom>
          <a:noFill/>
          <a:ln cap="flat" cmpd="sng" w="9525">
            <a:solidFill>
              <a:srgbClr val="595959"/>
            </a:solidFill>
            <a:prstDash val="solid"/>
            <a:round/>
            <a:headEnd len="med" w="med" type="none"/>
            <a:tailEnd len="med" w="med" type="none"/>
          </a:ln>
        </p:spPr>
      </p:cxnSp>
      <p:graphicFrame>
        <p:nvGraphicFramePr>
          <p:cNvPr id="201" name="Google Shape;201;p44"/>
          <p:cNvGraphicFramePr/>
          <p:nvPr/>
        </p:nvGraphicFramePr>
        <p:xfrm>
          <a:off x="325450" y="445725"/>
          <a:ext cx="3000000" cy="3000000"/>
        </p:xfrm>
        <a:graphic>
          <a:graphicData uri="http://schemas.openxmlformats.org/drawingml/2006/table">
            <a:tbl>
              <a:tblPr>
                <a:noFill/>
                <a:tableStyleId>{1D6CCC52-9220-4E35-A134-F78EC866D3D6}</a:tableStyleId>
              </a:tblPr>
              <a:tblGrid>
                <a:gridCol w="8463975"/>
              </a:tblGrid>
              <a:tr h="2654100">
                <a:tc>
                  <a:txBody>
                    <a:bodyPr/>
                    <a:lstStyle/>
                    <a:p>
                      <a:pPr indent="0" lvl="0" marL="0" rtl="0" algn="l">
                        <a:spcBef>
                          <a:spcPts val="0"/>
                        </a:spcBef>
                        <a:spcAft>
                          <a:spcPts val="0"/>
                        </a:spcAft>
                        <a:buNone/>
                      </a:pPr>
                      <a:r>
                        <a:rPr b="1" lang="en" sz="900">
                          <a:latin typeface="Montserrat"/>
                          <a:ea typeface="Montserrat"/>
                          <a:cs typeface="Montserrat"/>
                          <a:sym typeface="Montserrat"/>
                        </a:rPr>
                        <a:t>ADMINISTRATIVE</a:t>
                      </a:r>
                      <a:endParaRPr b="1" sz="900">
                        <a:latin typeface="Montserrat"/>
                        <a:ea typeface="Montserrat"/>
                        <a:cs typeface="Montserrat"/>
                        <a:sym typeface="Montserrat"/>
                      </a:endParaRPr>
                    </a:p>
                    <a:p>
                      <a:pPr indent="-285750" lvl="0" marL="457200" rtl="0" algn="l">
                        <a:spcBef>
                          <a:spcPts val="0"/>
                        </a:spcBef>
                        <a:spcAft>
                          <a:spcPts val="0"/>
                        </a:spcAft>
                        <a:buSzPts val="900"/>
                        <a:buFont typeface="Montserrat"/>
                        <a:buChar char="●"/>
                      </a:pPr>
                      <a:r>
                        <a:rPr lang="en" sz="900">
                          <a:latin typeface="Montserrat"/>
                          <a:ea typeface="Montserrat"/>
                          <a:cs typeface="Montserrat"/>
                          <a:sym typeface="Montserrat"/>
                        </a:rPr>
                        <a:t>Execute contract.</a:t>
                      </a:r>
                      <a:endParaRPr sz="900">
                        <a:latin typeface="Montserrat"/>
                        <a:ea typeface="Montserrat"/>
                        <a:cs typeface="Montserrat"/>
                        <a:sym typeface="Montserrat"/>
                      </a:endParaRPr>
                    </a:p>
                    <a:p>
                      <a:pPr indent="-285750" lvl="0" marL="457200" rtl="0" algn="l">
                        <a:spcBef>
                          <a:spcPts val="0"/>
                        </a:spcBef>
                        <a:spcAft>
                          <a:spcPts val="0"/>
                        </a:spcAft>
                        <a:buSzPts val="900"/>
                        <a:buFont typeface="Montserrat"/>
                        <a:buChar char="●"/>
                      </a:pPr>
                      <a:r>
                        <a:rPr lang="en" sz="900">
                          <a:latin typeface="Montserrat"/>
                          <a:ea typeface="Montserrat"/>
                          <a:cs typeface="Montserrat"/>
                          <a:sym typeface="Montserrat"/>
                        </a:rPr>
                        <a:t>Complete account profile in portal.</a:t>
                      </a:r>
                      <a:endParaRPr sz="900">
                        <a:latin typeface="Montserrat"/>
                        <a:ea typeface="Montserrat"/>
                        <a:cs typeface="Montserrat"/>
                        <a:sym typeface="Montserrat"/>
                      </a:endParaRPr>
                    </a:p>
                    <a:p>
                      <a:pPr indent="-285750" lvl="0" marL="457200" rtl="0" algn="l">
                        <a:spcBef>
                          <a:spcPts val="0"/>
                        </a:spcBef>
                        <a:spcAft>
                          <a:spcPts val="0"/>
                        </a:spcAft>
                        <a:buSzPts val="900"/>
                        <a:buFont typeface="Montserrat"/>
                        <a:buChar char="●"/>
                      </a:pPr>
                      <a:r>
                        <a:rPr lang="en" sz="900">
                          <a:latin typeface="Montserrat"/>
                          <a:ea typeface="Montserrat"/>
                          <a:cs typeface="Montserrat"/>
                          <a:sym typeface="Montserrat"/>
                        </a:rPr>
                        <a:t>W9 and bank verification letter submitted.</a:t>
                      </a:r>
                      <a:endParaRPr sz="900">
                        <a:latin typeface="Montserrat"/>
                        <a:ea typeface="Montserrat"/>
                        <a:cs typeface="Montserrat"/>
                        <a:sym typeface="Montserrat"/>
                      </a:endParaRPr>
                    </a:p>
                    <a:p>
                      <a:pPr indent="0" lvl="0" marL="45720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b="1" lang="en" sz="900">
                          <a:latin typeface="Montserrat"/>
                          <a:ea typeface="Montserrat"/>
                          <a:cs typeface="Montserrat"/>
                          <a:sym typeface="Montserrat"/>
                        </a:rPr>
                        <a:t>DISCOVERY</a:t>
                      </a:r>
                      <a:endParaRPr b="1" sz="900">
                        <a:latin typeface="Montserrat"/>
                        <a:ea typeface="Montserrat"/>
                        <a:cs typeface="Montserrat"/>
                        <a:sym typeface="Montserrat"/>
                      </a:endParaRPr>
                    </a:p>
                    <a:p>
                      <a:pPr indent="-285750" lvl="0" marL="457200" rtl="0" algn="l">
                        <a:spcBef>
                          <a:spcPts val="0"/>
                        </a:spcBef>
                        <a:spcAft>
                          <a:spcPts val="0"/>
                        </a:spcAft>
                        <a:buSzPts val="900"/>
                        <a:buFont typeface="Montserrat"/>
                        <a:buChar char="●"/>
                      </a:pPr>
                      <a:r>
                        <a:rPr lang="en" sz="900">
                          <a:latin typeface="Montserrat"/>
                          <a:ea typeface="Montserrat"/>
                          <a:cs typeface="Montserrat"/>
                          <a:sym typeface="Montserrat"/>
                        </a:rPr>
                        <a:t>Review onboarding requirements/timeline.</a:t>
                      </a:r>
                      <a:endParaRPr sz="900">
                        <a:latin typeface="Montserrat"/>
                        <a:ea typeface="Montserrat"/>
                        <a:cs typeface="Montserrat"/>
                        <a:sym typeface="Montserrat"/>
                      </a:endParaRPr>
                    </a:p>
                    <a:p>
                      <a:pPr indent="-285750" lvl="0" marL="457200" rtl="0" algn="l">
                        <a:spcBef>
                          <a:spcPts val="0"/>
                        </a:spcBef>
                        <a:spcAft>
                          <a:spcPts val="0"/>
                        </a:spcAft>
                        <a:buSzPts val="900"/>
                        <a:buFont typeface="Montserrat"/>
                        <a:buChar char="●"/>
                      </a:pPr>
                      <a:r>
                        <a:rPr lang="en" sz="900">
                          <a:latin typeface="Montserrat"/>
                          <a:ea typeface="Montserrat"/>
                          <a:cs typeface="Montserrat"/>
                          <a:sym typeface="Montserrat"/>
                        </a:rPr>
                        <a:t>Determine </a:t>
                      </a:r>
                      <a:r>
                        <a:rPr lang="en" sz="900">
                          <a:latin typeface="Montserrat"/>
                          <a:ea typeface="Montserrat"/>
                          <a:cs typeface="Montserrat"/>
                          <a:sym typeface="Montserrat"/>
                        </a:rPr>
                        <a:t>ShopSimon™</a:t>
                      </a:r>
                      <a:r>
                        <a:rPr lang="en" sz="900">
                          <a:latin typeface="Montserrat"/>
                          <a:ea typeface="Montserrat"/>
                          <a:cs typeface="Montserrat"/>
                          <a:sym typeface="Montserrat"/>
                        </a:rPr>
                        <a:t> launch assortment and tag with “</a:t>
                      </a:r>
                      <a:r>
                        <a:rPr lang="en" sz="900">
                          <a:latin typeface="Montserrat"/>
                          <a:ea typeface="Montserrat"/>
                          <a:cs typeface="Montserrat"/>
                          <a:sym typeface="Montserrat"/>
                        </a:rPr>
                        <a:t>SIMON</a:t>
                      </a:r>
                      <a:r>
                        <a:rPr lang="en" sz="900">
                          <a:latin typeface="Montserrat"/>
                          <a:ea typeface="Montserrat"/>
                          <a:cs typeface="Montserrat"/>
                          <a:sym typeface="Montserrat"/>
                        </a:rPr>
                        <a:t>” in your Shopify store.</a:t>
                      </a:r>
                      <a:endParaRPr sz="900">
                        <a:latin typeface="Montserrat"/>
                        <a:ea typeface="Montserrat"/>
                        <a:cs typeface="Montserrat"/>
                        <a:sym typeface="Montserrat"/>
                      </a:endParaRPr>
                    </a:p>
                    <a:p>
                      <a:pPr indent="0" lvl="0" marL="0" rtl="0" algn="l">
                        <a:spcBef>
                          <a:spcPts val="0"/>
                        </a:spcBef>
                        <a:spcAft>
                          <a:spcPts val="0"/>
                        </a:spcAft>
                        <a:buNone/>
                      </a:pPr>
                      <a:r>
                        <a:t/>
                      </a:r>
                      <a:endParaRPr b="1" sz="900">
                        <a:latin typeface="Montserrat"/>
                        <a:ea typeface="Montserrat"/>
                        <a:cs typeface="Montserrat"/>
                        <a:sym typeface="Montserrat"/>
                      </a:endParaRPr>
                    </a:p>
                    <a:p>
                      <a:pPr indent="0" lvl="0" marL="0" rtl="0" algn="l">
                        <a:spcBef>
                          <a:spcPts val="0"/>
                        </a:spcBef>
                        <a:spcAft>
                          <a:spcPts val="0"/>
                        </a:spcAft>
                        <a:buNone/>
                      </a:pPr>
                      <a:r>
                        <a:rPr b="1" lang="en" sz="900">
                          <a:latin typeface="Montserrat"/>
                          <a:ea typeface="Montserrat"/>
                          <a:cs typeface="Montserrat"/>
                          <a:sym typeface="Montserrat"/>
                        </a:rPr>
                        <a:t>MIRAKL CONNECT</a:t>
                      </a:r>
                      <a:endParaRPr b="1" sz="900">
                        <a:latin typeface="Montserrat"/>
                        <a:ea typeface="Montserrat"/>
                        <a:cs typeface="Montserrat"/>
                        <a:sym typeface="Montserrat"/>
                      </a:endParaRPr>
                    </a:p>
                    <a:p>
                      <a:pPr indent="-285750" lvl="0" marL="457200" rtl="0" algn="l">
                        <a:spcBef>
                          <a:spcPts val="0"/>
                        </a:spcBef>
                        <a:spcAft>
                          <a:spcPts val="0"/>
                        </a:spcAft>
                        <a:buSzPts val="900"/>
                        <a:buFont typeface="Montserrat"/>
                        <a:buChar char="●"/>
                      </a:pPr>
                      <a:r>
                        <a:rPr lang="en" sz="900">
                          <a:solidFill>
                            <a:srgbClr val="4A86E8"/>
                          </a:solidFill>
                          <a:uFill>
                            <a:noFill/>
                          </a:uFill>
                          <a:latin typeface="Montserrat"/>
                          <a:ea typeface="Montserrat"/>
                          <a:cs typeface="Montserrat"/>
                          <a:sym typeface="Montserrat"/>
                          <a:hlinkClick r:id="rId3">
                            <a:extLst>
                              <a:ext uri="{A12FA001-AC4F-418D-AE19-62706E023703}">
                                <ahyp:hlinkClr val="tx"/>
                              </a:ext>
                            </a:extLst>
                          </a:hlinkClick>
                        </a:rPr>
                        <a:t>Create an account with Mirakl Connect</a:t>
                      </a:r>
                      <a:r>
                        <a:rPr lang="en" sz="900">
                          <a:solidFill>
                            <a:srgbClr val="4A86E8"/>
                          </a:solidFill>
                          <a:latin typeface="Montserrat"/>
                          <a:ea typeface="Montserrat"/>
                          <a:cs typeface="Montserrat"/>
                          <a:sym typeface="Montserrat"/>
                        </a:rPr>
                        <a:t>,</a:t>
                      </a:r>
                      <a:r>
                        <a:rPr lang="en" sz="900">
                          <a:latin typeface="Montserrat"/>
                          <a:ea typeface="Montserrat"/>
                          <a:cs typeface="Montserrat"/>
                          <a:sym typeface="Montserrat"/>
                        </a:rPr>
                        <a:t> this is where you will gain access to Shopify Connector.</a:t>
                      </a:r>
                      <a:endParaRPr b="1" sz="900">
                        <a:latin typeface="Montserrat"/>
                        <a:ea typeface="Montserrat"/>
                        <a:cs typeface="Montserrat"/>
                        <a:sym typeface="Montserrat"/>
                      </a:endParaRPr>
                    </a:p>
                    <a:p>
                      <a:pPr indent="-285750" lvl="0" marL="457200" rtl="0" algn="l">
                        <a:spcBef>
                          <a:spcPts val="0"/>
                        </a:spcBef>
                        <a:spcAft>
                          <a:spcPts val="0"/>
                        </a:spcAft>
                        <a:buSzPts val="900"/>
                        <a:buFont typeface="Montserrat"/>
                        <a:buChar char="●"/>
                      </a:pPr>
                      <a:r>
                        <a:rPr lang="en" sz="900">
                          <a:latin typeface="Montserrat"/>
                          <a:ea typeface="Montserrat"/>
                          <a:cs typeface="Montserrat"/>
                          <a:sym typeface="Montserrat"/>
                        </a:rPr>
                        <a:t>Sync your Shopify store with Mirakl Connect.</a:t>
                      </a:r>
                      <a:endParaRPr sz="900">
                        <a:latin typeface="Montserrat"/>
                        <a:ea typeface="Montserrat"/>
                        <a:cs typeface="Montserrat"/>
                        <a:sym typeface="Montserrat"/>
                      </a:endParaRPr>
                    </a:p>
                    <a:p>
                      <a:pPr indent="-285750" lvl="0" marL="457200" rtl="0" algn="l">
                        <a:spcBef>
                          <a:spcPts val="0"/>
                        </a:spcBef>
                        <a:spcAft>
                          <a:spcPts val="0"/>
                        </a:spcAft>
                        <a:buSzPts val="900"/>
                        <a:buFont typeface="Montserrat"/>
                        <a:buChar char="●"/>
                      </a:pPr>
                      <a:r>
                        <a:rPr lang="en" sz="900">
                          <a:latin typeface="Montserrat"/>
                          <a:ea typeface="Montserrat"/>
                          <a:cs typeface="Montserrat"/>
                          <a:sym typeface="Montserrat"/>
                        </a:rPr>
                        <a:t>Complete configuration setup in Mirakl Connect.</a:t>
                      </a:r>
                      <a:endParaRPr sz="900">
                        <a:latin typeface="Montserrat"/>
                        <a:ea typeface="Montserrat"/>
                        <a:cs typeface="Montserrat"/>
                        <a:sym typeface="Montserrat"/>
                      </a:endParaRPr>
                    </a:p>
                    <a:p>
                      <a:pPr indent="-285750" lvl="0" marL="457200" rtl="0" algn="l">
                        <a:spcBef>
                          <a:spcPts val="0"/>
                        </a:spcBef>
                        <a:spcAft>
                          <a:spcPts val="0"/>
                        </a:spcAft>
                        <a:buSzPts val="900"/>
                        <a:buFont typeface="Montserrat"/>
                        <a:buChar char="●"/>
                      </a:pPr>
                      <a:r>
                        <a:rPr lang="en" sz="900">
                          <a:latin typeface="Montserrat"/>
                          <a:ea typeface="Montserrat"/>
                          <a:cs typeface="Montserrat"/>
                          <a:sym typeface="Montserrat"/>
                        </a:rPr>
                        <a:t>Create </a:t>
                      </a:r>
                      <a:r>
                        <a:rPr lang="en" sz="900">
                          <a:latin typeface="Montserrat"/>
                          <a:ea typeface="Montserrat"/>
                          <a:cs typeface="Montserrat"/>
                          <a:sym typeface="Montserrat"/>
                        </a:rPr>
                        <a:t>ShopSimon™</a:t>
                      </a:r>
                      <a:r>
                        <a:rPr lang="en" sz="900">
                          <a:latin typeface="Montserrat"/>
                          <a:ea typeface="Montserrat"/>
                          <a:cs typeface="Montserrat"/>
                          <a:sym typeface="Montserrat"/>
                        </a:rPr>
                        <a:t> listing in Mirakl Connect</a:t>
                      </a:r>
                      <a:endParaRPr sz="900">
                        <a:latin typeface="Montserrat"/>
                        <a:ea typeface="Montserrat"/>
                        <a:cs typeface="Montserrat"/>
                        <a:sym typeface="Montserrat"/>
                      </a:endParaRPr>
                    </a:p>
                    <a:p>
                      <a:pPr indent="-285750" lvl="0" marL="457200" rtl="0" algn="l">
                        <a:spcBef>
                          <a:spcPts val="0"/>
                        </a:spcBef>
                        <a:spcAft>
                          <a:spcPts val="0"/>
                        </a:spcAft>
                        <a:buSzPts val="900"/>
                        <a:buFont typeface="Montserrat"/>
                        <a:buChar char="●"/>
                      </a:pPr>
                      <a:r>
                        <a:rPr lang="en" sz="900">
                          <a:latin typeface="Montserrat"/>
                          <a:ea typeface="Montserrat"/>
                          <a:cs typeface="Montserrat"/>
                          <a:sym typeface="Montserrat"/>
                        </a:rPr>
                        <a:t>Export launch assortment &amp; map file into </a:t>
                      </a:r>
                      <a:r>
                        <a:rPr lang="en" sz="900">
                          <a:latin typeface="Montserrat"/>
                          <a:ea typeface="Montserrat"/>
                          <a:cs typeface="Montserrat"/>
                          <a:sym typeface="Montserrat"/>
                        </a:rPr>
                        <a:t>ShopSimon™</a:t>
                      </a:r>
                      <a:r>
                        <a:rPr lang="en" sz="900">
                          <a:latin typeface="Montserrat"/>
                          <a:ea typeface="Montserrat"/>
                          <a:cs typeface="Montserrat"/>
                          <a:sym typeface="Montserrat"/>
                        </a:rPr>
                        <a:t> portal using Mapping Wizard.</a:t>
                      </a:r>
                      <a:endParaRPr sz="900">
                        <a:latin typeface="Montserrat"/>
                        <a:ea typeface="Montserrat"/>
                        <a:cs typeface="Montserrat"/>
                        <a:sym typeface="Montserrat"/>
                      </a:endParaRPr>
                    </a:p>
                    <a:p>
                      <a:pPr indent="-285750" lvl="0" marL="457200" rtl="0" algn="l">
                        <a:spcBef>
                          <a:spcPts val="0"/>
                        </a:spcBef>
                        <a:spcAft>
                          <a:spcPts val="0"/>
                        </a:spcAft>
                        <a:buSzPts val="900"/>
                        <a:buFont typeface="Montserrat"/>
                        <a:buChar char="●"/>
                      </a:pPr>
                      <a:r>
                        <a:rPr lang="en" sz="900">
                          <a:latin typeface="Montserrat"/>
                          <a:ea typeface="Montserrat"/>
                          <a:cs typeface="Montserrat"/>
                          <a:sym typeface="Montserrat"/>
                        </a:rPr>
                        <a:t>Review initial import data and resolve any errors in the portal.</a:t>
                      </a:r>
                      <a:endParaRPr sz="900">
                        <a:latin typeface="Montserrat"/>
                        <a:ea typeface="Montserrat"/>
                        <a:cs typeface="Montserrat"/>
                        <a:sym typeface="Montserrat"/>
                      </a:endParaRPr>
                    </a:p>
                    <a:p>
                      <a:pPr indent="-285750" lvl="0" marL="457200" rtl="0" algn="l">
                        <a:spcBef>
                          <a:spcPts val="0"/>
                        </a:spcBef>
                        <a:spcAft>
                          <a:spcPts val="0"/>
                        </a:spcAft>
                        <a:buSzPts val="900"/>
                        <a:buFont typeface="Montserrat"/>
                        <a:buChar char="●"/>
                      </a:pPr>
                      <a:r>
                        <a:rPr lang="en" sz="900">
                          <a:latin typeface="Montserrat"/>
                          <a:ea typeface="Montserrat"/>
                          <a:cs typeface="Montserrat"/>
                          <a:sym typeface="Montserrat"/>
                        </a:rPr>
                        <a:t>Conduct final review &amp; make sure your offer and order synchronization are activated.</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rPr b="1" lang="en" sz="900">
                          <a:latin typeface="Montserrat"/>
                          <a:ea typeface="Montserrat"/>
                          <a:cs typeface="Montserrat"/>
                          <a:sym typeface="Montserrat"/>
                        </a:rPr>
                        <a:t>STOREFRONT</a:t>
                      </a:r>
                      <a:endParaRPr b="1" sz="900">
                        <a:latin typeface="Montserrat"/>
                        <a:ea typeface="Montserrat"/>
                        <a:cs typeface="Montserrat"/>
                        <a:sym typeface="Montserrat"/>
                      </a:endParaRPr>
                    </a:p>
                    <a:p>
                      <a:pPr indent="-285750" lvl="0" marL="457200" rtl="0" algn="l">
                        <a:spcBef>
                          <a:spcPts val="0"/>
                        </a:spcBef>
                        <a:spcAft>
                          <a:spcPts val="0"/>
                        </a:spcAft>
                        <a:buSzPts val="900"/>
                        <a:buFont typeface="Montserrat"/>
                        <a:buChar char="●"/>
                      </a:pPr>
                      <a:r>
                        <a:rPr lang="en" sz="900">
                          <a:latin typeface="Montserrat"/>
                          <a:ea typeface="Montserrat"/>
                          <a:cs typeface="Montserrat"/>
                          <a:sym typeface="Montserrat"/>
                        </a:rPr>
                        <a:t>Submit</a:t>
                      </a:r>
                      <a:r>
                        <a:rPr lang="en" sz="900">
                          <a:latin typeface="Montserrat"/>
                          <a:ea typeface="Montserrat"/>
                          <a:cs typeface="Montserrat"/>
                          <a:sym typeface="Montserrat"/>
                        </a:rPr>
                        <a:t> required creative assets</a:t>
                      </a:r>
                      <a:endParaRPr sz="900">
                        <a:latin typeface="Montserrat"/>
                        <a:ea typeface="Montserrat"/>
                        <a:cs typeface="Montserrat"/>
                        <a:sym typeface="Montserrat"/>
                      </a:endParaRPr>
                    </a:p>
                    <a:p>
                      <a:pPr indent="-285750" lvl="0" marL="457200" rtl="0" algn="l">
                        <a:spcBef>
                          <a:spcPts val="0"/>
                        </a:spcBef>
                        <a:spcAft>
                          <a:spcPts val="0"/>
                        </a:spcAft>
                        <a:buSzPts val="900"/>
                        <a:buFont typeface="Montserrat"/>
                        <a:buChar char="●"/>
                      </a:pPr>
                      <a:r>
                        <a:rPr lang="en" sz="900">
                          <a:latin typeface="Montserrat"/>
                          <a:ea typeface="Montserrat"/>
                          <a:cs typeface="Montserrat"/>
                          <a:sym typeface="Montserrat"/>
                        </a:rPr>
                        <a:t>ShopSimon™</a:t>
                      </a:r>
                      <a:r>
                        <a:rPr lang="en" sz="900">
                          <a:latin typeface="Montserrat"/>
                          <a:ea typeface="Montserrat"/>
                          <a:cs typeface="Montserrat"/>
                          <a:sym typeface="Montserrat"/>
                        </a:rPr>
                        <a:t> team completes brand storefront build.</a:t>
                      </a:r>
                      <a:endParaRPr sz="900">
                        <a:latin typeface="Montserrat"/>
                        <a:ea typeface="Montserrat"/>
                        <a:cs typeface="Montserrat"/>
                        <a:sym typeface="Montserrat"/>
                      </a:endParaRPr>
                    </a:p>
                    <a:p>
                      <a:pPr indent="0" lvl="0" marL="457200" rtl="0" algn="l">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rPr b="1" lang="en" sz="900">
                          <a:latin typeface="Montserrat"/>
                          <a:ea typeface="Montserrat"/>
                          <a:cs typeface="Montserrat"/>
                          <a:sym typeface="Montserrat"/>
                        </a:rPr>
                        <a:t>LIVE OPERATIONS</a:t>
                      </a:r>
                      <a:endParaRPr b="1" sz="900">
                        <a:latin typeface="Montserrat"/>
                        <a:ea typeface="Montserrat"/>
                        <a:cs typeface="Montserrat"/>
                        <a:sym typeface="Montserrat"/>
                      </a:endParaRPr>
                    </a:p>
                    <a:p>
                      <a:pPr indent="-285750" lvl="0" marL="457200" rtl="0" algn="l">
                        <a:spcBef>
                          <a:spcPts val="0"/>
                        </a:spcBef>
                        <a:spcAft>
                          <a:spcPts val="0"/>
                        </a:spcAft>
                        <a:buSzPts val="900"/>
                        <a:buFont typeface="Montserrat"/>
                        <a:buChar char="●"/>
                      </a:pPr>
                      <a:r>
                        <a:rPr lang="en" sz="900">
                          <a:latin typeface="Montserrat"/>
                          <a:ea typeface="Montserrat"/>
                          <a:cs typeface="Montserrat"/>
                          <a:sym typeface="Montserrat"/>
                        </a:rPr>
                        <a:t>The following tasks are executed automatically based on the default Shopify Connector cron job schedule. </a:t>
                      </a:r>
                      <a:endParaRPr sz="900">
                        <a:latin typeface="Montserrat"/>
                        <a:ea typeface="Montserrat"/>
                        <a:cs typeface="Montserrat"/>
                        <a:sym typeface="Montserrat"/>
                      </a:endParaRPr>
                    </a:p>
                    <a:p>
                      <a:pPr indent="-285750" lvl="1" marL="914400" rtl="0" algn="l">
                        <a:spcBef>
                          <a:spcPts val="0"/>
                        </a:spcBef>
                        <a:spcAft>
                          <a:spcPts val="0"/>
                        </a:spcAft>
                        <a:buSzPts val="900"/>
                        <a:buFont typeface="Montserrat"/>
                        <a:buChar char="○"/>
                      </a:pPr>
                      <a:r>
                        <a:rPr lang="en" sz="900">
                          <a:latin typeface="Montserrat"/>
                          <a:ea typeface="Montserrat"/>
                          <a:cs typeface="Montserrat"/>
                          <a:sym typeface="Montserrat"/>
                        </a:rPr>
                        <a:t>Price, stock, and orders synchronize: every 15 minutes</a:t>
                      </a:r>
                      <a:endParaRPr sz="9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en" sz="900">
                          <a:latin typeface="Montserrat"/>
                          <a:ea typeface="Montserrat"/>
                          <a:cs typeface="Montserrat"/>
                          <a:sym typeface="Montserrat"/>
                        </a:rPr>
                        <a:t>Following the steps on page 9-11, brands will need to use Mirakl Connect each time they wish to add new products to the portal.</a:t>
                      </a:r>
                      <a:endParaRPr sz="9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en" sz="900">
                          <a:latin typeface="Montserrat"/>
                          <a:ea typeface="Montserrat"/>
                          <a:cs typeface="Montserrat"/>
                          <a:sym typeface="Montserrat"/>
                        </a:rPr>
                        <a:t>The connector allows you to review and manage the orders you are receiving on the ShopSimon™ marketplace in your Shopify store.</a:t>
                      </a:r>
                      <a:endParaRPr sz="9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en" sz="900">
                          <a:latin typeface="Montserrat"/>
                          <a:ea typeface="Montserrat"/>
                          <a:cs typeface="Montserrat"/>
                          <a:sym typeface="Montserrat"/>
                        </a:rPr>
                        <a:t>Cancels must be manually processed in Shopify and the ShopSimon™ portal.</a:t>
                      </a:r>
                      <a:endParaRPr sz="900">
                        <a:latin typeface="Montserrat"/>
                        <a:ea typeface="Montserrat"/>
                        <a:cs typeface="Montserrat"/>
                        <a:sym typeface="Montserrat"/>
                      </a:endParaRPr>
                    </a:p>
                    <a:p>
                      <a:pPr indent="-285750" lvl="0" marL="457200" rtl="0" algn="l">
                        <a:spcBef>
                          <a:spcPts val="0"/>
                        </a:spcBef>
                        <a:spcAft>
                          <a:spcPts val="0"/>
                        </a:spcAft>
                        <a:buSzPts val="900"/>
                        <a:buFont typeface="Montserrat"/>
                        <a:buChar char="●"/>
                      </a:pPr>
                      <a:r>
                        <a:rPr lang="en" sz="900">
                          <a:latin typeface="Montserrat"/>
                          <a:ea typeface="Montserrat"/>
                          <a:cs typeface="Montserrat"/>
                          <a:sym typeface="Montserrat"/>
                        </a:rPr>
                        <a:t>Refunds must be manually processed in the ShopSimon™ portal. </a:t>
                      </a:r>
                      <a:endParaRPr sz="9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en" sz="900">
                          <a:latin typeface="Montserrat"/>
                          <a:ea typeface="Montserrat"/>
                          <a:cs typeface="Montserrat"/>
                          <a:sym typeface="Montserrat"/>
                        </a:rPr>
                        <a:t>Review </a:t>
                      </a:r>
                      <a:r>
                        <a:rPr lang="en" sz="900">
                          <a:solidFill>
                            <a:srgbClr val="4A86E8"/>
                          </a:solidFill>
                          <a:uFill>
                            <a:noFill/>
                          </a:uFill>
                          <a:latin typeface="Montserrat"/>
                          <a:ea typeface="Montserrat"/>
                          <a:cs typeface="Montserrat"/>
                          <a:sym typeface="Montserrat"/>
                          <a:hlinkClick r:id="rId4">
                            <a:extLst>
                              <a:ext uri="{A12FA001-AC4F-418D-AE19-62706E023703}">
                                <ahyp:hlinkClr val="tx"/>
                              </a:ext>
                            </a:extLst>
                          </a:hlinkClick>
                        </a:rPr>
                        <a:t>common connector FAQ</a:t>
                      </a:r>
                      <a:r>
                        <a:rPr lang="en" sz="900">
                          <a:latin typeface="Montserrat"/>
                          <a:ea typeface="Montserrat"/>
                          <a:cs typeface="Montserrat"/>
                          <a:sym typeface="Montserrat"/>
                        </a:rPr>
                        <a:t> and troubleshooting topics. For additional support you can consult with</a:t>
                      </a:r>
                      <a:r>
                        <a:rPr lang="en" sz="900">
                          <a:solidFill>
                            <a:srgbClr val="4A86E8"/>
                          </a:solidFill>
                          <a:latin typeface="Montserrat"/>
                          <a:ea typeface="Montserrat"/>
                          <a:cs typeface="Montserrat"/>
                          <a:sym typeface="Montserrat"/>
                        </a:rPr>
                        <a:t> </a:t>
                      </a:r>
                      <a:r>
                        <a:rPr lang="en" sz="900">
                          <a:solidFill>
                            <a:srgbClr val="4A86E8"/>
                          </a:solidFill>
                          <a:uFill>
                            <a:noFill/>
                          </a:uFill>
                          <a:latin typeface="Montserrat"/>
                          <a:ea typeface="Montserrat"/>
                          <a:cs typeface="Montserrat"/>
                          <a:sym typeface="Montserrat"/>
                          <a:hlinkClick r:id="rId5">
                            <a:extLst>
                              <a:ext uri="{A12FA001-AC4F-418D-AE19-62706E023703}">
                                <ahyp:hlinkClr val="tx"/>
                              </a:ext>
                            </a:extLst>
                          </a:hlinkClick>
                        </a:rPr>
                        <a:t>the ShopSimon™ team</a:t>
                      </a:r>
                      <a:r>
                        <a:rPr lang="en" sz="1000">
                          <a:latin typeface="Montserrat"/>
                          <a:ea typeface="Montserrat"/>
                          <a:cs typeface="Montserrat"/>
                          <a:sym typeface="Montserrat"/>
                        </a:rPr>
                        <a:t>.</a:t>
                      </a:r>
                      <a:endParaRPr sz="1000">
                        <a:latin typeface="Montserrat"/>
                        <a:ea typeface="Montserrat"/>
                        <a:cs typeface="Montserrat"/>
                        <a:sym typeface="Montserrat"/>
                      </a:endParaRPr>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alpha val="0"/>
                        </a:srgbClr>
                      </a:solidFill>
                      <a:prstDash val="solid"/>
                      <a:round/>
                      <a:headEnd len="sm" w="sm" type="none"/>
                      <a:tailEnd len="sm" w="sm" type="none"/>
                    </a:lnB>
                  </a:tcPr>
                </a:tc>
              </a:tr>
              <a:tr h="2654100">
                <a:tc>
                  <a:txBody>
                    <a:bodyPr/>
                    <a:lstStyle/>
                    <a:p>
                      <a:pPr indent="0" lvl="0" marL="0" rtl="0" algn="l">
                        <a:spcBef>
                          <a:spcPts val="0"/>
                        </a:spcBef>
                        <a:spcAft>
                          <a:spcPts val="0"/>
                        </a:spcAft>
                        <a:buNone/>
                      </a:pPr>
                      <a:r>
                        <a:t/>
                      </a:r>
                      <a:endParaRPr b="1" sz="1100"/>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202" name="Google Shape;202;p4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cxnSp>
        <p:nvCxnSpPr>
          <p:cNvPr id="203" name="Google Shape;203;p44"/>
          <p:cNvCxnSpPr/>
          <p:nvPr/>
        </p:nvCxnSpPr>
        <p:spPr>
          <a:xfrm>
            <a:off x="312900" y="4689150"/>
            <a:ext cx="8518200" cy="0"/>
          </a:xfrm>
          <a:prstGeom prst="straightConnector1">
            <a:avLst/>
          </a:prstGeom>
          <a:noFill/>
          <a:ln cap="flat" cmpd="sng" w="9525">
            <a:solidFill>
              <a:srgbClr val="595959"/>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5"/>
          <p:cNvSpPr txBox="1"/>
          <p:nvPr/>
        </p:nvSpPr>
        <p:spPr>
          <a:xfrm>
            <a:off x="283000" y="122025"/>
            <a:ext cx="5543400" cy="2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A90061"/>
                </a:solidFill>
                <a:latin typeface="Montserrat"/>
                <a:ea typeface="Montserrat"/>
                <a:cs typeface="Montserrat"/>
                <a:sym typeface="Montserrat"/>
              </a:rPr>
              <a:t>Mirakl Connect</a:t>
            </a:r>
            <a:endParaRPr b="1" sz="1200">
              <a:solidFill>
                <a:srgbClr val="A90061"/>
              </a:solidFill>
              <a:latin typeface="Montserrat"/>
              <a:ea typeface="Montserrat"/>
              <a:cs typeface="Montserrat"/>
              <a:sym typeface="Montserrat"/>
            </a:endParaRPr>
          </a:p>
          <a:p>
            <a:pPr indent="0" lvl="0" marL="0" rtl="0" algn="l">
              <a:spcBef>
                <a:spcPts val="0"/>
              </a:spcBef>
              <a:spcAft>
                <a:spcPts val="0"/>
              </a:spcAft>
              <a:buNone/>
            </a:pPr>
            <a:r>
              <a:t/>
            </a:r>
            <a:endParaRPr b="1" sz="1200">
              <a:solidFill>
                <a:srgbClr val="A0256F"/>
              </a:solidFill>
            </a:endParaRPr>
          </a:p>
          <a:p>
            <a:pPr indent="0" lvl="0" marL="0" rtl="0" algn="l">
              <a:spcBef>
                <a:spcPts val="0"/>
              </a:spcBef>
              <a:spcAft>
                <a:spcPts val="0"/>
              </a:spcAft>
              <a:buNone/>
            </a:pPr>
            <a:r>
              <a:t/>
            </a:r>
            <a:endParaRPr b="1" sz="1200">
              <a:solidFill>
                <a:srgbClr val="9900FF"/>
              </a:solidFill>
            </a:endParaRPr>
          </a:p>
        </p:txBody>
      </p:sp>
      <p:cxnSp>
        <p:nvCxnSpPr>
          <p:cNvPr id="209" name="Google Shape;209;p45"/>
          <p:cNvCxnSpPr/>
          <p:nvPr/>
        </p:nvCxnSpPr>
        <p:spPr>
          <a:xfrm>
            <a:off x="325450" y="445725"/>
            <a:ext cx="8518200" cy="0"/>
          </a:xfrm>
          <a:prstGeom prst="straightConnector1">
            <a:avLst/>
          </a:prstGeom>
          <a:noFill/>
          <a:ln cap="flat" cmpd="sng" w="9525">
            <a:solidFill>
              <a:srgbClr val="595959"/>
            </a:solidFill>
            <a:prstDash val="solid"/>
            <a:round/>
            <a:headEnd len="med" w="med" type="none"/>
            <a:tailEnd len="med" w="med" type="none"/>
          </a:ln>
        </p:spPr>
      </p:cxnSp>
      <p:graphicFrame>
        <p:nvGraphicFramePr>
          <p:cNvPr id="210" name="Google Shape;210;p45"/>
          <p:cNvGraphicFramePr/>
          <p:nvPr/>
        </p:nvGraphicFramePr>
        <p:xfrm>
          <a:off x="325450" y="445725"/>
          <a:ext cx="3000000" cy="3000000"/>
        </p:xfrm>
        <a:graphic>
          <a:graphicData uri="http://schemas.openxmlformats.org/drawingml/2006/table">
            <a:tbl>
              <a:tblPr>
                <a:noFill/>
                <a:tableStyleId>{1D6CCC52-9220-4E35-A134-F78EC866D3D6}</a:tableStyleId>
              </a:tblPr>
              <a:tblGrid>
                <a:gridCol w="8518200"/>
              </a:tblGrid>
              <a:tr h="4209600">
                <a:tc>
                  <a:txBody>
                    <a:bodyPr/>
                    <a:lstStyle/>
                    <a:p>
                      <a:pPr indent="0" lvl="0" marL="0" rtl="0" algn="l">
                        <a:spcBef>
                          <a:spcPts val="0"/>
                        </a:spcBef>
                        <a:spcAft>
                          <a:spcPts val="0"/>
                        </a:spcAft>
                        <a:buNone/>
                      </a:pPr>
                      <a:r>
                        <a:rPr b="1" lang="en" sz="1100">
                          <a:latin typeface="Montserrat"/>
                          <a:ea typeface="Montserrat"/>
                          <a:cs typeface="Montserrat"/>
                          <a:sym typeface="Montserrat"/>
                        </a:rPr>
                        <a:t>Connecting Your Shopify Store to Mirakl Connect</a:t>
                      </a:r>
                      <a:endParaRPr b="1" sz="11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a:p>
                      <a:pPr indent="0" lvl="0" marL="0" rtl="0" algn="l">
                        <a:spcBef>
                          <a:spcPts val="0"/>
                        </a:spcBef>
                        <a:spcAft>
                          <a:spcPts val="0"/>
                        </a:spcAft>
                        <a:buNone/>
                      </a:pPr>
                      <a:r>
                        <a:rPr lang="en" sz="1000">
                          <a:latin typeface="Montserrat"/>
                          <a:ea typeface="Montserrat"/>
                          <a:cs typeface="Montserrat"/>
                          <a:sym typeface="Montserrat"/>
                        </a:rPr>
                        <a:t>To install, login to your Mirakl Connect account and click the “Shopify” link on the left toolbar. This will start the installation process and you will be prompted to enter your Shopify Shop URL (i.e. storename.myshopify.com).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100"/>
                    </a:p>
                    <a:p>
                      <a:pPr indent="0" lvl="0" marL="0" rtl="0" algn="l">
                        <a:lnSpc>
                          <a:spcPct val="115000"/>
                        </a:lnSpc>
                        <a:spcBef>
                          <a:spcPts val="0"/>
                        </a:spcBef>
                        <a:spcAft>
                          <a:spcPts val="0"/>
                        </a:spcAft>
                        <a:buNone/>
                      </a:pPr>
                      <a:r>
                        <a:t/>
                      </a:r>
                      <a:endParaRPr sz="800">
                        <a:solidFill>
                          <a:srgbClr val="A0256F"/>
                        </a:solidFill>
                      </a:endParaRPr>
                    </a:p>
                  </a:txBody>
                  <a:tcPr marT="91425" marB="91425"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11" name="Google Shape;211;p4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cxnSp>
        <p:nvCxnSpPr>
          <p:cNvPr id="212" name="Google Shape;212;p45"/>
          <p:cNvCxnSpPr/>
          <p:nvPr/>
        </p:nvCxnSpPr>
        <p:spPr>
          <a:xfrm>
            <a:off x="312900" y="4689150"/>
            <a:ext cx="8518200" cy="0"/>
          </a:xfrm>
          <a:prstGeom prst="straightConnector1">
            <a:avLst/>
          </a:prstGeom>
          <a:noFill/>
          <a:ln cap="flat" cmpd="sng" w="9525">
            <a:solidFill>
              <a:srgbClr val="595959"/>
            </a:solidFill>
            <a:prstDash val="solid"/>
            <a:round/>
            <a:headEnd len="med" w="med" type="none"/>
            <a:tailEnd len="med" w="med" type="none"/>
          </a:ln>
        </p:spPr>
      </p:cxnSp>
      <p:pic>
        <p:nvPicPr>
          <p:cNvPr id="213" name="Google Shape;213;p45"/>
          <p:cNvPicPr preferRelativeResize="0"/>
          <p:nvPr/>
        </p:nvPicPr>
        <p:blipFill>
          <a:blip r:embed="rId3">
            <a:alphaModFix/>
          </a:blip>
          <a:stretch>
            <a:fillRect/>
          </a:stretch>
        </p:blipFill>
        <p:spPr>
          <a:xfrm>
            <a:off x="4572000" y="3343150"/>
            <a:ext cx="4061325" cy="542225"/>
          </a:xfrm>
          <a:prstGeom prst="rect">
            <a:avLst/>
          </a:prstGeom>
          <a:noFill/>
          <a:ln>
            <a:noFill/>
          </a:ln>
        </p:spPr>
      </p:pic>
      <p:pic>
        <p:nvPicPr>
          <p:cNvPr id="214" name="Google Shape;214;p45"/>
          <p:cNvPicPr preferRelativeResize="0"/>
          <p:nvPr/>
        </p:nvPicPr>
        <p:blipFill>
          <a:blip r:embed="rId3">
            <a:alphaModFix/>
          </a:blip>
          <a:stretch>
            <a:fillRect/>
          </a:stretch>
        </p:blipFill>
        <p:spPr>
          <a:xfrm>
            <a:off x="593900" y="3566325"/>
            <a:ext cx="452775" cy="75575"/>
          </a:xfrm>
          <a:prstGeom prst="rect">
            <a:avLst/>
          </a:prstGeom>
          <a:noFill/>
          <a:ln>
            <a:noFill/>
          </a:ln>
        </p:spPr>
      </p:pic>
      <p:pic>
        <p:nvPicPr>
          <p:cNvPr id="215" name="Google Shape;215;p45"/>
          <p:cNvPicPr preferRelativeResize="0"/>
          <p:nvPr/>
        </p:nvPicPr>
        <p:blipFill rotWithShape="1">
          <a:blip r:embed="rId4">
            <a:alphaModFix/>
          </a:blip>
          <a:srcRect b="0" l="0" r="17539" t="5758"/>
          <a:stretch/>
        </p:blipFill>
        <p:spPr>
          <a:xfrm>
            <a:off x="1349575" y="1393750"/>
            <a:ext cx="5573525" cy="2986649"/>
          </a:xfrm>
          <a:prstGeom prst="rect">
            <a:avLst/>
          </a:prstGeom>
          <a:noFill/>
          <a:ln cap="flat" cmpd="sng" w="9525">
            <a:solidFill>
              <a:srgbClr val="F3F3F3"/>
            </a:solidFill>
            <a:prstDash val="solid"/>
            <a:round/>
            <a:headEnd len="sm" w="sm" type="none"/>
            <a:tailEnd len="sm" w="sm" type="none"/>
          </a:ln>
        </p:spPr>
      </p:pic>
      <p:pic>
        <p:nvPicPr>
          <p:cNvPr id="216" name="Google Shape;216;p45"/>
          <p:cNvPicPr preferRelativeResize="0"/>
          <p:nvPr/>
        </p:nvPicPr>
        <p:blipFill>
          <a:blip r:embed="rId5">
            <a:alphaModFix/>
          </a:blip>
          <a:stretch>
            <a:fillRect/>
          </a:stretch>
        </p:blipFill>
        <p:spPr>
          <a:xfrm>
            <a:off x="2191975" y="1393750"/>
            <a:ext cx="4731124" cy="2986650"/>
          </a:xfrm>
          <a:prstGeom prst="rect">
            <a:avLst/>
          </a:prstGeom>
          <a:noFill/>
          <a:ln cap="flat" cmpd="sng" w="9525">
            <a:solidFill>
              <a:srgbClr val="F3F3F3"/>
            </a:solidFill>
            <a:prstDash val="solid"/>
            <a:round/>
            <a:headEnd len="sm" w="sm" type="none"/>
            <a:tailEnd len="sm" w="sm" type="none"/>
          </a:ln>
        </p:spPr>
      </p:pic>
      <p:sp>
        <p:nvSpPr>
          <p:cNvPr id="217" name="Google Shape;217;p45"/>
          <p:cNvSpPr txBox="1"/>
          <p:nvPr/>
        </p:nvSpPr>
        <p:spPr>
          <a:xfrm>
            <a:off x="1372550" y="2016375"/>
            <a:ext cx="375000" cy="95400"/>
          </a:xfrm>
          <a:prstGeom prst="rect">
            <a:avLst/>
          </a:prstGeom>
          <a:noFill/>
          <a:ln cap="flat" cmpd="sng" w="9525">
            <a:solidFill>
              <a:srgbClr val="F3F3F3"/>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18" name="Google Shape;218;p45"/>
          <p:cNvSpPr txBox="1"/>
          <p:nvPr/>
        </p:nvSpPr>
        <p:spPr>
          <a:xfrm>
            <a:off x="283000" y="1833225"/>
            <a:ext cx="763800" cy="461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600">
                <a:latin typeface="Montserrat"/>
                <a:ea typeface="Montserrat"/>
                <a:cs typeface="Montserrat"/>
                <a:sym typeface="Montserrat"/>
              </a:rPr>
              <a:t>Access the Shopify Connector</a:t>
            </a:r>
            <a:endParaRPr sz="600">
              <a:latin typeface="Montserrat"/>
              <a:ea typeface="Montserrat"/>
              <a:cs typeface="Montserrat"/>
              <a:sym typeface="Montserrat"/>
            </a:endParaRPr>
          </a:p>
        </p:txBody>
      </p:sp>
      <p:cxnSp>
        <p:nvCxnSpPr>
          <p:cNvPr id="219" name="Google Shape;219;p45"/>
          <p:cNvCxnSpPr>
            <a:stCxn id="218" idx="3"/>
            <a:endCxn id="217" idx="1"/>
          </p:cNvCxnSpPr>
          <p:nvPr/>
        </p:nvCxnSpPr>
        <p:spPr>
          <a:xfrm>
            <a:off x="1046800" y="2064075"/>
            <a:ext cx="325800" cy="0"/>
          </a:xfrm>
          <a:prstGeom prst="straightConnector1">
            <a:avLst/>
          </a:prstGeom>
          <a:noFill/>
          <a:ln cap="flat" cmpd="sng" w="9525">
            <a:solidFill>
              <a:srgbClr val="D9D9D9"/>
            </a:solidFill>
            <a:prstDash val="solid"/>
            <a:round/>
            <a:headEnd len="med" w="med" type="none"/>
            <a:tailEnd len="med" w="med" type="triangle"/>
          </a:ln>
        </p:spPr>
      </p:cxnSp>
      <p:sp>
        <p:nvSpPr>
          <p:cNvPr id="220" name="Google Shape;220;p45"/>
          <p:cNvSpPr txBox="1"/>
          <p:nvPr/>
        </p:nvSpPr>
        <p:spPr>
          <a:xfrm>
            <a:off x="7616475" y="3200575"/>
            <a:ext cx="763800" cy="3693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600">
                <a:latin typeface="Montserrat"/>
                <a:ea typeface="Montserrat"/>
                <a:cs typeface="Montserrat"/>
                <a:sym typeface="Montserrat"/>
              </a:rPr>
              <a:t>Enter Shopify URL</a:t>
            </a:r>
            <a:endParaRPr sz="600">
              <a:latin typeface="Montserrat"/>
              <a:ea typeface="Montserrat"/>
              <a:cs typeface="Montserrat"/>
              <a:sym typeface="Montserrat"/>
            </a:endParaRPr>
          </a:p>
        </p:txBody>
      </p:sp>
      <p:sp>
        <p:nvSpPr>
          <p:cNvPr id="221" name="Google Shape;221;p45"/>
          <p:cNvSpPr txBox="1"/>
          <p:nvPr/>
        </p:nvSpPr>
        <p:spPr>
          <a:xfrm>
            <a:off x="2381000" y="3114175"/>
            <a:ext cx="4361400" cy="5421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cxnSp>
        <p:nvCxnSpPr>
          <p:cNvPr id="222" name="Google Shape;222;p45"/>
          <p:cNvCxnSpPr>
            <a:stCxn id="220" idx="1"/>
            <a:endCxn id="221" idx="3"/>
          </p:cNvCxnSpPr>
          <p:nvPr/>
        </p:nvCxnSpPr>
        <p:spPr>
          <a:xfrm rot="10800000">
            <a:off x="6742275" y="3385225"/>
            <a:ext cx="874200" cy="0"/>
          </a:xfrm>
          <a:prstGeom prst="straightConnector1">
            <a:avLst/>
          </a:prstGeom>
          <a:noFill/>
          <a:ln cap="flat" cmpd="sng" w="9525">
            <a:solidFill>
              <a:srgbClr val="D9D9D9"/>
            </a:solidFill>
            <a:prstDash val="solid"/>
            <a:round/>
            <a:headEnd len="med" w="med" type="none"/>
            <a:tailEnd len="med" w="med" type="triangle"/>
          </a:ln>
        </p:spPr>
      </p:cxnSp>
      <p:sp>
        <p:nvSpPr>
          <p:cNvPr id="223" name="Google Shape;223;p45"/>
          <p:cNvSpPr txBox="1"/>
          <p:nvPr/>
        </p:nvSpPr>
        <p:spPr>
          <a:xfrm>
            <a:off x="2376850" y="3698150"/>
            <a:ext cx="548700" cy="313200"/>
          </a:xfrm>
          <a:prstGeom prst="rect">
            <a:avLst/>
          </a:prstGeom>
          <a:noFill/>
          <a:ln cap="flat" cmpd="sng" w="9525">
            <a:solidFill>
              <a:srgbClr val="666666"/>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24" name="Google Shape;224;p45"/>
          <p:cNvSpPr txBox="1"/>
          <p:nvPr/>
        </p:nvSpPr>
        <p:spPr>
          <a:xfrm>
            <a:off x="3665400" y="3716300"/>
            <a:ext cx="1357800" cy="276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600">
                <a:latin typeface="Montserrat"/>
                <a:ea typeface="Montserrat"/>
                <a:cs typeface="Montserrat"/>
                <a:sym typeface="Montserrat"/>
              </a:rPr>
              <a:t>Click Install to establish sync</a:t>
            </a:r>
            <a:endParaRPr sz="600">
              <a:latin typeface="Montserrat"/>
              <a:ea typeface="Montserrat"/>
              <a:cs typeface="Montserrat"/>
              <a:sym typeface="Montserrat"/>
            </a:endParaRPr>
          </a:p>
        </p:txBody>
      </p:sp>
      <p:cxnSp>
        <p:nvCxnSpPr>
          <p:cNvPr id="225" name="Google Shape;225;p45"/>
          <p:cNvCxnSpPr>
            <a:stCxn id="224" idx="1"/>
            <a:endCxn id="223" idx="3"/>
          </p:cNvCxnSpPr>
          <p:nvPr/>
        </p:nvCxnSpPr>
        <p:spPr>
          <a:xfrm rot="10800000">
            <a:off x="2925600" y="3854750"/>
            <a:ext cx="739800" cy="0"/>
          </a:xfrm>
          <a:prstGeom prst="straightConnector1">
            <a:avLst/>
          </a:prstGeom>
          <a:noFill/>
          <a:ln cap="flat" cmpd="sng" w="9525">
            <a:solidFill>
              <a:srgbClr val="D9D9D9"/>
            </a:solidFill>
            <a:prstDash val="solid"/>
            <a:round/>
            <a:headEnd len="med" w="med" type="none"/>
            <a:tailEnd len="med" w="med" type="triangle"/>
          </a:ln>
        </p:spPr>
      </p:cxnSp>
      <p:sp>
        <p:nvSpPr>
          <p:cNvPr id="226" name="Google Shape;226;p45"/>
          <p:cNvSpPr txBox="1"/>
          <p:nvPr/>
        </p:nvSpPr>
        <p:spPr>
          <a:xfrm>
            <a:off x="3522475" y="4543050"/>
            <a:ext cx="1775700" cy="14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rgbClr val="4A86E8"/>
                </a:solidFill>
                <a:uFill>
                  <a:noFill/>
                </a:uFill>
                <a:latin typeface="Montserrat"/>
                <a:ea typeface="Montserrat"/>
                <a:cs typeface="Montserrat"/>
                <a:sym typeface="Montserrat"/>
                <a:hlinkClick r:id="rId6">
                  <a:extLst>
                    <a:ext uri="{A12FA001-AC4F-418D-AE19-62706E023703}">
                      <ahyp:hlinkClr val="tx"/>
                    </a:ext>
                  </a:extLst>
                </a:hlinkClick>
              </a:rPr>
              <a:t>Click here for additional information</a:t>
            </a:r>
            <a:endParaRPr>
              <a:solidFill>
                <a:srgbClr val="4A86E8"/>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6"/>
          <p:cNvSpPr txBox="1"/>
          <p:nvPr/>
        </p:nvSpPr>
        <p:spPr>
          <a:xfrm>
            <a:off x="283000" y="122025"/>
            <a:ext cx="5543400" cy="2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A90061"/>
                </a:solidFill>
                <a:latin typeface="Montserrat"/>
                <a:ea typeface="Montserrat"/>
                <a:cs typeface="Montserrat"/>
                <a:sym typeface="Montserrat"/>
              </a:rPr>
              <a:t>Mirakl Connect</a:t>
            </a:r>
            <a:endParaRPr b="1" sz="1200">
              <a:latin typeface="Montserrat"/>
              <a:ea typeface="Montserrat"/>
              <a:cs typeface="Montserrat"/>
              <a:sym typeface="Montserrat"/>
            </a:endParaRPr>
          </a:p>
          <a:p>
            <a:pPr indent="0" lvl="0" marL="0" rtl="0" algn="l">
              <a:spcBef>
                <a:spcPts val="0"/>
              </a:spcBef>
              <a:spcAft>
                <a:spcPts val="0"/>
              </a:spcAft>
              <a:buNone/>
            </a:pPr>
            <a:r>
              <a:t/>
            </a:r>
            <a:endParaRPr b="1" sz="1200">
              <a:solidFill>
                <a:srgbClr val="A0256F"/>
              </a:solidFill>
            </a:endParaRPr>
          </a:p>
          <a:p>
            <a:pPr indent="0" lvl="0" marL="0" rtl="0" algn="l">
              <a:spcBef>
                <a:spcPts val="0"/>
              </a:spcBef>
              <a:spcAft>
                <a:spcPts val="0"/>
              </a:spcAft>
              <a:buNone/>
            </a:pPr>
            <a:r>
              <a:t/>
            </a:r>
            <a:endParaRPr b="1" sz="1200">
              <a:solidFill>
                <a:srgbClr val="9900FF"/>
              </a:solidFill>
            </a:endParaRPr>
          </a:p>
        </p:txBody>
      </p:sp>
      <p:cxnSp>
        <p:nvCxnSpPr>
          <p:cNvPr id="232" name="Google Shape;232;p46"/>
          <p:cNvCxnSpPr/>
          <p:nvPr/>
        </p:nvCxnSpPr>
        <p:spPr>
          <a:xfrm>
            <a:off x="325450" y="445725"/>
            <a:ext cx="8518200" cy="0"/>
          </a:xfrm>
          <a:prstGeom prst="straightConnector1">
            <a:avLst/>
          </a:prstGeom>
          <a:noFill/>
          <a:ln cap="flat" cmpd="sng" w="9525">
            <a:solidFill>
              <a:srgbClr val="595959"/>
            </a:solidFill>
            <a:prstDash val="solid"/>
            <a:round/>
            <a:headEnd len="med" w="med" type="none"/>
            <a:tailEnd len="med" w="med" type="none"/>
          </a:ln>
        </p:spPr>
      </p:cxnSp>
      <p:graphicFrame>
        <p:nvGraphicFramePr>
          <p:cNvPr id="233" name="Google Shape;233;p46"/>
          <p:cNvGraphicFramePr/>
          <p:nvPr/>
        </p:nvGraphicFramePr>
        <p:xfrm>
          <a:off x="325450" y="445725"/>
          <a:ext cx="3000000" cy="3000000"/>
        </p:xfrm>
        <a:graphic>
          <a:graphicData uri="http://schemas.openxmlformats.org/drawingml/2006/table">
            <a:tbl>
              <a:tblPr>
                <a:noFill/>
                <a:tableStyleId>{1D6CCC52-9220-4E35-A134-F78EC866D3D6}</a:tableStyleId>
              </a:tblPr>
              <a:tblGrid>
                <a:gridCol w="8518200"/>
              </a:tblGrid>
              <a:tr h="4209600">
                <a:tc>
                  <a:txBody>
                    <a:bodyPr/>
                    <a:lstStyle/>
                    <a:p>
                      <a:pPr indent="0" lvl="0" marL="0" rtl="0" algn="l">
                        <a:spcBef>
                          <a:spcPts val="0"/>
                        </a:spcBef>
                        <a:spcAft>
                          <a:spcPts val="0"/>
                        </a:spcAft>
                        <a:buNone/>
                      </a:pPr>
                      <a:r>
                        <a:rPr b="1" lang="en" sz="1100">
                          <a:latin typeface="Montserrat"/>
                          <a:ea typeface="Montserrat"/>
                          <a:cs typeface="Montserrat"/>
                          <a:sym typeface="Montserrat"/>
                        </a:rPr>
                        <a:t>ShopSimon™ Configuration</a:t>
                      </a:r>
                      <a:endParaRPr b="1" sz="11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a:p>
                      <a:pPr indent="0" lvl="0" marL="0" rtl="0" algn="l">
                        <a:spcBef>
                          <a:spcPts val="0"/>
                        </a:spcBef>
                        <a:spcAft>
                          <a:spcPts val="0"/>
                        </a:spcAft>
                        <a:buNone/>
                      </a:pPr>
                      <a:r>
                        <a:rPr lang="en" sz="1000">
                          <a:latin typeface="Montserrat"/>
                          <a:ea typeface="Montserrat"/>
                          <a:cs typeface="Montserrat"/>
                          <a:sym typeface="Montserrat"/>
                        </a:rPr>
                        <a:t>Click on </a:t>
                      </a:r>
                      <a:r>
                        <a:rPr i="1" lang="en" sz="1000">
                          <a:latin typeface="Montserrat"/>
                          <a:ea typeface="Montserrat"/>
                          <a:cs typeface="Montserrat"/>
                          <a:sym typeface="Montserrat"/>
                        </a:rPr>
                        <a:t>Shopify &gt; Feed</a:t>
                      </a:r>
                      <a:r>
                        <a:rPr lang="en" sz="1000">
                          <a:latin typeface="Montserrat"/>
                          <a:ea typeface="Montserrat"/>
                          <a:cs typeface="Montserrat"/>
                          <a:sym typeface="Montserrat"/>
                        </a:rPr>
                        <a:t> to find the ShopSimon™</a:t>
                      </a:r>
                      <a:r>
                        <a:rPr lang="en" sz="1000">
                          <a:latin typeface="Montserrat"/>
                          <a:ea typeface="Montserrat"/>
                          <a:cs typeface="Montserrat"/>
                          <a:sym typeface="Montserrat"/>
                        </a:rPr>
                        <a:t> </a:t>
                      </a:r>
                      <a:r>
                        <a:rPr lang="en" sz="1000">
                          <a:latin typeface="Montserrat"/>
                          <a:ea typeface="Montserrat"/>
                          <a:cs typeface="Montserrat"/>
                          <a:sym typeface="Montserrat"/>
                        </a:rPr>
                        <a:t>marketplace. </a:t>
                      </a:r>
                      <a:r>
                        <a:rPr lang="en" sz="1000">
                          <a:latin typeface="Montserrat"/>
                          <a:ea typeface="Montserrat"/>
                          <a:cs typeface="Montserrat"/>
                          <a:sym typeface="Montserrat"/>
                        </a:rPr>
                        <a:t>Click ‘Configure </a:t>
                      </a:r>
                      <a:r>
                        <a:rPr lang="en" sz="1000">
                          <a:latin typeface="Montserrat"/>
                          <a:ea typeface="Montserrat"/>
                          <a:cs typeface="Montserrat"/>
                          <a:sym typeface="Montserrat"/>
                        </a:rPr>
                        <a:t>ShopSimon™</a:t>
                      </a:r>
                      <a:r>
                        <a:rPr lang="en" sz="1000">
                          <a:latin typeface="Montserrat"/>
                          <a:ea typeface="Montserrat"/>
                          <a:cs typeface="Montserrat"/>
                          <a:sym typeface="Montserrat"/>
                        </a:rPr>
                        <a:t>’ to start the configuration process. If you do not see</a:t>
                      </a:r>
                      <a:r>
                        <a:rPr lang="en" sz="1000">
                          <a:latin typeface="Montserrat"/>
                          <a:ea typeface="Montserrat"/>
                          <a:cs typeface="Montserrat"/>
                          <a:sym typeface="Montserrat"/>
                        </a:rPr>
                        <a:t> </a:t>
                      </a:r>
                      <a:r>
                        <a:rPr lang="en" sz="1000">
                          <a:latin typeface="Montserrat"/>
                          <a:ea typeface="Montserrat"/>
                          <a:cs typeface="Montserrat"/>
                          <a:sym typeface="Montserrat"/>
                        </a:rPr>
                        <a:t>ShopSimon™</a:t>
                      </a:r>
                      <a:r>
                        <a:rPr lang="en" sz="1000">
                          <a:latin typeface="Montserrat"/>
                          <a:ea typeface="Montserrat"/>
                          <a:cs typeface="Montserrat"/>
                          <a:sym typeface="Montserrat"/>
                        </a:rPr>
                        <a:t> listed, please go to </a:t>
                      </a:r>
                      <a:r>
                        <a:rPr i="1" lang="en" sz="1000">
                          <a:latin typeface="Montserrat"/>
                          <a:ea typeface="Montserrat"/>
                          <a:cs typeface="Montserrat"/>
                          <a:sym typeface="Montserrat"/>
                        </a:rPr>
                        <a:t>Marketplaces &gt; My Stores</a:t>
                      </a:r>
                      <a:r>
                        <a:rPr lang="en" sz="1000">
                          <a:latin typeface="Montserrat"/>
                          <a:ea typeface="Montserrat"/>
                          <a:cs typeface="Montserrat"/>
                          <a:sym typeface="Montserrat"/>
                        </a:rPr>
                        <a:t> and </a:t>
                      </a:r>
                      <a:r>
                        <a:rPr lang="en" sz="1000">
                          <a:latin typeface="Montserrat"/>
                          <a:ea typeface="Montserrat"/>
                          <a:cs typeface="Montserrat"/>
                          <a:sym typeface="Montserrat"/>
                        </a:rPr>
                        <a:t>hit the “Import Stores” button at the top right of the page to import the marketplace.</a:t>
                      </a:r>
                      <a:endParaRPr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100"/>
                    </a:p>
                    <a:p>
                      <a:pPr indent="0" lvl="0" marL="0" rtl="0" algn="l">
                        <a:lnSpc>
                          <a:spcPct val="115000"/>
                        </a:lnSpc>
                        <a:spcBef>
                          <a:spcPts val="0"/>
                        </a:spcBef>
                        <a:spcAft>
                          <a:spcPts val="0"/>
                        </a:spcAft>
                        <a:buNone/>
                      </a:pPr>
                      <a:r>
                        <a:t/>
                      </a:r>
                      <a:endParaRPr sz="800">
                        <a:solidFill>
                          <a:srgbClr val="A0256F"/>
                        </a:solidFill>
                      </a:endParaRPr>
                    </a:p>
                  </a:txBody>
                  <a:tcPr marT="91425" marB="91425"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34" name="Google Shape;234;p4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cxnSp>
        <p:nvCxnSpPr>
          <p:cNvPr id="235" name="Google Shape;235;p46"/>
          <p:cNvCxnSpPr/>
          <p:nvPr/>
        </p:nvCxnSpPr>
        <p:spPr>
          <a:xfrm>
            <a:off x="312900" y="4689150"/>
            <a:ext cx="8518200" cy="0"/>
          </a:xfrm>
          <a:prstGeom prst="straightConnector1">
            <a:avLst/>
          </a:prstGeom>
          <a:noFill/>
          <a:ln cap="flat" cmpd="sng" w="9525">
            <a:solidFill>
              <a:srgbClr val="595959"/>
            </a:solidFill>
            <a:prstDash val="solid"/>
            <a:round/>
            <a:headEnd len="med" w="med" type="none"/>
            <a:tailEnd len="med" w="med" type="none"/>
          </a:ln>
        </p:spPr>
      </p:cxnSp>
      <p:pic>
        <p:nvPicPr>
          <p:cNvPr id="236" name="Google Shape;236;p46"/>
          <p:cNvPicPr preferRelativeResize="0"/>
          <p:nvPr/>
        </p:nvPicPr>
        <p:blipFill>
          <a:blip r:embed="rId3">
            <a:alphaModFix/>
          </a:blip>
          <a:stretch>
            <a:fillRect/>
          </a:stretch>
        </p:blipFill>
        <p:spPr>
          <a:xfrm>
            <a:off x="4572000" y="3343150"/>
            <a:ext cx="4061325" cy="542225"/>
          </a:xfrm>
          <a:prstGeom prst="rect">
            <a:avLst/>
          </a:prstGeom>
          <a:noFill/>
          <a:ln>
            <a:noFill/>
          </a:ln>
        </p:spPr>
      </p:pic>
      <p:pic>
        <p:nvPicPr>
          <p:cNvPr id="237" name="Google Shape;237;p46"/>
          <p:cNvPicPr preferRelativeResize="0"/>
          <p:nvPr/>
        </p:nvPicPr>
        <p:blipFill>
          <a:blip r:embed="rId3">
            <a:alphaModFix/>
          </a:blip>
          <a:stretch>
            <a:fillRect/>
          </a:stretch>
        </p:blipFill>
        <p:spPr>
          <a:xfrm>
            <a:off x="593900" y="3566325"/>
            <a:ext cx="452775" cy="75575"/>
          </a:xfrm>
          <a:prstGeom prst="rect">
            <a:avLst/>
          </a:prstGeom>
          <a:noFill/>
          <a:ln>
            <a:noFill/>
          </a:ln>
        </p:spPr>
      </p:pic>
      <p:pic>
        <p:nvPicPr>
          <p:cNvPr id="238" name="Google Shape;238;p46"/>
          <p:cNvPicPr preferRelativeResize="0"/>
          <p:nvPr/>
        </p:nvPicPr>
        <p:blipFill rotWithShape="1">
          <a:blip r:embed="rId4">
            <a:alphaModFix/>
          </a:blip>
          <a:srcRect b="0" l="0" r="0" t="5767"/>
          <a:stretch/>
        </p:blipFill>
        <p:spPr>
          <a:xfrm>
            <a:off x="1066750" y="1393775"/>
            <a:ext cx="6687127" cy="3107049"/>
          </a:xfrm>
          <a:prstGeom prst="rect">
            <a:avLst/>
          </a:prstGeom>
          <a:noFill/>
          <a:ln cap="flat" cmpd="sng" w="9525">
            <a:solidFill>
              <a:srgbClr val="F3F3F3"/>
            </a:solidFill>
            <a:prstDash val="solid"/>
            <a:round/>
            <a:headEnd len="sm" w="sm" type="none"/>
            <a:tailEnd len="sm" w="sm" type="none"/>
          </a:ln>
        </p:spPr>
      </p:pic>
      <p:sp>
        <p:nvSpPr>
          <p:cNvPr id="239" name="Google Shape;239;p46"/>
          <p:cNvSpPr txBox="1"/>
          <p:nvPr/>
        </p:nvSpPr>
        <p:spPr>
          <a:xfrm>
            <a:off x="2485125" y="1716925"/>
            <a:ext cx="165900" cy="75600"/>
          </a:xfrm>
          <a:prstGeom prst="rect">
            <a:avLst/>
          </a:prstGeom>
          <a:noFill/>
          <a:ln cap="flat" cmpd="sng" w="9525">
            <a:solidFill>
              <a:srgbClr val="666666"/>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40" name="Google Shape;240;p46"/>
          <p:cNvSpPr txBox="1"/>
          <p:nvPr/>
        </p:nvSpPr>
        <p:spPr>
          <a:xfrm>
            <a:off x="1096200" y="2025275"/>
            <a:ext cx="800400" cy="124800"/>
          </a:xfrm>
          <a:prstGeom prst="rect">
            <a:avLst/>
          </a:prstGeom>
          <a:noFill/>
          <a:ln cap="flat" cmpd="sng" w="9525">
            <a:solidFill>
              <a:srgbClr val="F3F3F3"/>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41" name="Google Shape;241;p46"/>
          <p:cNvSpPr txBox="1"/>
          <p:nvPr/>
        </p:nvSpPr>
        <p:spPr>
          <a:xfrm>
            <a:off x="3108525" y="2571750"/>
            <a:ext cx="1102500" cy="1548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42" name="Google Shape;242;p46"/>
          <p:cNvSpPr txBox="1"/>
          <p:nvPr/>
        </p:nvSpPr>
        <p:spPr>
          <a:xfrm>
            <a:off x="5402025" y="2464500"/>
            <a:ext cx="1340400" cy="3693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600">
                <a:latin typeface="Montserrat"/>
                <a:ea typeface="Montserrat"/>
                <a:cs typeface="Montserrat"/>
                <a:sym typeface="Montserrat"/>
              </a:rPr>
              <a:t>Click here to start configuration work</a:t>
            </a:r>
            <a:endParaRPr sz="600">
              <a:latin typeface="Montserrat"/>
              <a:ea typeface="Montserrat"/>
              <a:cs typeface="Montserrat"/>
              <a:sym typeface="Montserrat"/>
            </a:endParaRPr>
          </a:p>
        </p:txBody>
      </p:sp>
      <p:cxnSp>
        <p:nvCxnSpPr>
          <p:cNvPr id="243" name="Google Shape;243;p46"/>
          <p:cNvCxnSpPr>
            <a:stCxn id="242" idx="1"/>
            <a:endCxn id="241" idx="3"/>
          </p:cNvCxnSpPr>
          <p:nvPr/>
        </p:nvCxnSpPr>
        <p:spPr>
          <a:xfrm rot="10800000">
            <a:off x="4211025" y="2649150"/>
            <a:ext cx="1191000" cy="0"/>
          </a:xfrm>
          <a:prstGeom prst="straightConnector1">
            <a:avLst/>
          </a:prstGeom>
          <a:noFill/>
          <a:ln cap="flat" cmpd="sng" w="9525">
            <a:solidFill>
              <a:srgbClr val="D9D9D9"/>
            </a:solidFill>
            <a:prstDash val="solid"/>
            <a:round/>
            <a:headEnd len="med" w="med" type="none"/>
            <a:tailEnd len="med" w="med" type="triangle"/>
          </a:ln>
        </p:spPr>
      </p:cxnSp>
      <p:sp>
        <p:nvSpPr>
          <p:cNvPr id="244" name="Google Shape;244;p46"/>
          <p:cNvSpPr txBox="1"/>
          <p:nvPr/>
        </p:nvSpPr>
        <p:spPr>
          <a:xfrm>
            <a:off x="3522475" y="4543050"/>
            <a:ext cx="1775700" cy="14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rgbClr val="4A86E8"/>
                </a:solidFill>
                <a:uFill>
                  <a:noFill/>
                </a:uFill>
                <a:latin typeface="Montserrat"/>
                <a:ea typeface="Montserrat"/>
                <a:cs typeface="Montserrat"/>
                <a:sym typeface="Montserrat"/>
                <a:hlinkClick r:id="rId5">
                  <a:extLst>
                    <a:ext uri="{A12FA001-AC4F-418D-AE19-62706E023703}">
                      <ahyp:hlinkClr val="tx"/>
                    </a:ext>
                  </a:extLst>
                </a:hlinkClick>
              </a:rPr>
              <a:t>Click here for additional information</a:t>
            </a:r>
            <a:endParaRPr>
              <a:solidFill>
                <a:srgbClr val="4A86E8"/>
              </a:solidFill>
              <a:latin typeface="Lato"/>
              <a:ea typeface="Lato"/>
              <a:cs typeface="Lato"/>
              <a:sym typeface="Lato"/>
            </a:endParaRPr>
          </a:p>
        </p:txBody>
      </p:sp>
      <p:pic>
        <p:nvPicPr>
          <p:cNvPr id="245" name="Google Shape;245;p46"/>
          <p:cNvPicPr preferRelativeResize="0"/>
          <p:nvPr/>
        </p:nvPicPr>
        <p:blipFill>
          <a:blip r:embed="rId6">
            <a:alphaModFix/>
          </a:blip>
          <a:stretch>
            <a:fillRect/>
          </a:stretch>
        </p:blipFill>
        <p:spPr>
          <a:xfrm>
            <a:off x="2100900" y="2464500"/>
            <a:ext cx="407350" cy="393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7"/>
          <p:cNvSpPr txBox="1"/>
          <p:nvPr/>
        </p:nvSpPr>
        <p:spPr>
          <a:xfrm>
            <a:off x="283000" y="122025"/>
            <a:ext cx="5543400" cy="2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A90061"/>
                </a:solidFill>
                <a:latin typeface="Montserrat"/>
                <a:ea typeface="Montserrat"/>
                <a:cs typeface="Montserrat"/>
                <a:sym typeface="Montserrat"/>
              </a:rPr>
              <a:t>Mirakl Connect</a:t>
            </a:r>
            <a:endParaRPr b="1" sz="1200">
              <a:latin typeface="Montserrat"/>
              <a:ea typeface="Montserrat"/>
              <a:cs typeface="Montserrat"/>
              <a:sym typeface="Montserrat"/>
            </a:endParaRPr>
          </a:p>
          <a:p>
            <a:pPr indent="0" lvl="0" marL="0" rtl="0" algn="l">
              <a:spcBef>
                <a:spcPts val="0"/>
              </a:spcBef>
              <a:spcAft>
                <a:spcPts val="0"/>
              </a:spcAft>
              <a:buNone/>
            </a:pPr>
            <a:r>
              <a:t/>
            </a:r>
            <a:endParaRPr b="1" sz="1200">
              <a:solidFill>
                <a:srgbClr val="A0256F"/>
              </a:solidFill>
            </a:endParaRPr>
          </a:p>
          <a:p>
            <a:pPr indent="0" lvl="0" marL="0" rtl="0" algn="l">
              <a:spcBef>
                <a:spcPts val="0"/>
              </a:spcBef>
              <a:spcAft>
                <a:spcPts val="0"/>
              </a:spcAft>
              <a:buNone/>
            </a:pPr>
            <a:r>
              <a:t/>
            </a:r>
            <a:endParaRPr b="1" sz="1200">
              <a:solidFill>
                <a:srgbClr val="9900FF"/>
              </a:solidFill>
            </a:endParaRPr>
          </a:p>
        </p:txBody>
      </p:sp>
      <p:cxnSp>
        <p:nvCxnSpPr>
          <p:cNvPr id="251" name="Google Shape;251;p47"/>
          <p:cNvCxnSpPr/>
          <p:nvPr/>
        </p:nvCxnSpPr>
        <p:spPr>
          <a:xfrm>
            <a:off x="325450" y="445725"/>
            <a:ext cx="8518200" cy="0"/>
          </a:xfrm>
          <a:prstGeom prst="straightConnector1">
            <a:avLst/>
          </a:prstGeom>
          <a:noFill/>
          <a:ln cap="flat" cmpd="sng" w="9525">
            <a:solidFill>
              <a:srgbClr val="595959"/>
            </a:solidFill>
            <a:prstDash val="solid"/>
            <a:round/>
            <a:headEnd len="med" w="med" type="none"/>
            <a:tailEnd len="med" w="med" type="none"/>
          </a:ln>
        </p:spPr>
      </p:cxnSp>
      <p:graphicFrame>
        <p:nvGraphicFramePr>
          <p:cNvPr id="252" name="Google Shape;252;p47"/>
          <p:cNvGraphicFramePr/>
          <p:nvPr/>
        </p:nvGraphicFramePr>
        <p:xfrm>
          <a:off x="325450" y="445725"/>
          <a:ext cx="3000000" cy="3000000"/>
        </p:xfrm>
        <a:graphic>
          <a:graphicData uri="http://schemas.openxmlformats.org/drawingml/2006/table">
            <a:tbl>
              <a:tblPr>
                <a:noFill/>
                <a:tableStyleId>{1D6CCC52-9220-4E35-A134-F78EC866D3D6}</a:tableStyleId>
              </a:tblPr>
              <a:tblGrid>
                <a:gridCol w="8518200"/>
              </a:tblGrid>
              <a:tr h="4209600">
                <a:tc>
                  <a:txBody>
                    <a:bodyPr/>
                    <a:lstStyle/>
                    <a:p>
                      <a:pPr indent="0" lvl="0" marL="0" rtl="0" algn="l">
                        <a:spcBef>
                          <a:spcPts val="0"/>
                        </a:spcBef>
                        <a:spcAft>
                          <a:spcPts val="0"/>
                        </a:spcAft>
                        <a:buNone/>
                      </a:pPr>
                      <a:r>
                        <a:rPr b="1" lang="en" sz="1100">
                          <a:latin typeface="Montserrat"/>
                          <a:ea typeface="Montserrat"/>
                          <a:cs typeface="Montserrat"/>
                          <a:sym typeface="Montserrat"/>
                        </a:rPr>
                        <a:t>ShopSimon™ Configuration</a:t>
                      </a:r>
                      <a:endParaRPr b="1" sz="11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rPr lang="en" sz="1000">
                          <a:latin typeface="Montserrat"/>
                          <a:ea typeface="Montserrat"/>
                          <a:cs typeface="Montserrat"/>
                          <a:sym typeface="Montserrat"/>
                        </a:rPr>
                        <a:t>In order to sync your inventory and order data with </a:t>
                      </a:r>
                      <a:r>
                        <a:rPr lang="en" sz="1000">
                          <a:latin typeface="Montserrat"/>
                          <a:ea typeface="Montserrat"/>
                          <a:cs typeface="Montserrat"/>
                          <a:sym typeface="Montserrat"/>
                        </a:rPr>
                        <a:t>ShopSimon™</a:t>
                      </a:r>
                      <a:r>
                        <a:rPr lang="en" sz="1000">
                          <a:latin typeface="Montserrat"/>
                          <a:ea typeface="Montserrat"/>
                          <a:cs typeface="Montserrat"/>
                          <a:sym typeface="Montserrat"/>
                        </a:rPr>
                        <a:t>, </a:t>
                      </a:r>
                      <a:endParaRPr sz="1000">
                        <a:latin typeface="Montserrat"/>
                        <a:ea typeface="Montserrat"/>
                        <a:cs typeface="Montserrat"/>
                        <a:sym typeface="Montserrat"/>
                      </a:endParaRPr>
                    </a:p>
                    <a:p>
                      <a:pPr indent="0" lvl="0" marL="0" rtl="0" algn="l">
                        <a:spcBef>
                          <a:spcPts val="0"/>
                        </a:spcBef>
                        <a:spcAft>
                          <a:spcPts val="0"/>
                        </a:spcAft>
                        <a:buNone/>
                      </a:pPr>
                      <a:r>
                        <a:rPr lang="en" sz="1000">
                          <a:latin typeface="Montserrat"/>
                          <a:ea typeface="Montserrat"/>
                          <a:cs typeface="Montserrat"/>
                          <a:sym typeface="Montserrat"/>
                        </a:rPr>
                        <a:t>you will need to follow these steps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292100" lvl="0" marL="457200" rtl="0" algn="l">
                        <a:spcBef>
                          <a:spcPts val="0"/>
                        </a:spcBef>
                        <a:spcAft>
                          <a:spcPts val="0"/>
                        </a:spcAft>
                        <a:buSzPts val="1000"/>
                        <a:buAutoNum type="arabicPeriod"/>
                      </a:pPr>
                      <a:r>
                        <a:rPr b="1" lang="en" sz="1000">
                          <a:latin typeface="Montserrat"/>
                          <a:ea typeface="Montserrat"/>
                          <a:cs typeface="Montserrat"/>
                          <a:sym typeface="Montserrat"/>
                        </a:rPr>
                        <a:t>General Product Settings</a:t>
                      </a:r>
                      <a:r>
                        <a:rPr lang="en" sz="1000">
                          <a:latin typeface="Montserrat"/>
                          <a:ea typeface="Montserrat"/>
                          <a:cs typeface="Montserrat"/>
                          <a:sym typeface="Montserrat"/>
                        </a:rPr>
                        <a:t> </a:t>
                      </a:r>
                      <a:endParaRPr sz="1000">
                        <a:latin typeface="Montserrat"/>
                        <a:ea typeface="Montserrat"/>
                        <a:cs typeface="Montserrat"/>
                        <a:sym typeface="Montserrat"/>
                      </a:endParaRPr>
                    </a:p>
                    <a:p>
                      <a:pPr indent="-292100" lvl="0" marL="914400" rtl="0" algn="l">
                        <a:spcBef>
                          <a:spcPts val="0"/>
                        </a:spcBef>
                        <a:spcAft>
                          <a:spcPts val="0"/>
                        </a:spcAft>
                        <a:buSzPts val="1000"/>
                        <a:buFont typeface="Montserrat"/>
                        <a:buChar char="●"/>
                      </a:pPr>
                      <a:r>
                        <a:rPr lang="en" sz="1000">
                          <a:latin typeface="Montserrat"/>
                          <a:ea typeface="Montserrat"/>
                          <a:cs typeface="Montserrat"/>
                          <a:sym typeface="Montserrat"/>
                        </a:rPr>
                        <a:t>Condition = New</a:t>
                      </a:r>
                      <a:endParaRPr sz="1000">
                        <a:latin typeface="Montserrat"/>
                        <a:ea typeface="Montserrat"/>
                        <a:cs typeface="Montserrat"/>
                        <a:sym typeface="Montserrat"/>
                      </a:endParaRPr>
                    </a:p>
                    <a:p>
                      <a:pPr indent="-292100" lvl="0" marL="914400" rtl="0" algn="l">
                        <a:spcBef>
                          <a:spcPts val="0"/>
                        </a:spcBef>
                        <a:spcAft>
                          <a:spcPts val="0"/>
                        </a:spcAft>
                        <a:buSzPts val="1000"/>
                        <a:buFont typeface="Montserrat"/>
                        <a:buChar char="●"/>
                      </a:pPr>
                      <a:r>
                        <a:rPr lang="en" sz="1000">
                          <a:latin typeface="Montserrat"/>
                          <a:ea typeface="Montserrat"/>
                          <a:cs typeface="Montserrat"/>
                          <a:sym typeface="Montserrat"/>
                        </a:rPr>
                        <a:t>Marketplace product identifier = SKU</a:t>
                      </a:r>
                      <a:endParaRPr sz="1000">
                        <a:latin typeface="Montserrat"/>
                        <a:ea typeface="Montserrat"/>
                        <a:cs typeface="Montserrat"/>
                        <a:sym typeface="Montserrat"/>
                      </a:endParaRPr>
                    </a:p>
                    <a:p>
                      <a:pPr indent="-292100" lvl="0" marL="914400" rtl="0" algn="l">
                        <a:spcBef>
                          <a:spcPts val="0"/>
                        </a:spcBef>
                        <a:spcAft>
                          <a:spcPts val="0"/>
                        </a:spcAft>
                        <a:buSzPts val="1000"/>
                        <a:buFont typeface="Montserrat"/>
                        <a:buChar char="●"/>
                      </a:pPr>
                      <a:r>
                        <a:rPr lang="en" sz="1000">
                          <a:latin typeface="Montserrat"/>
                          <a:ea typeface="Montserrat"/>
                          <a:cs typeface="Montserrat"/>
                          <a:sym typeface="Montserrat"/>
                        </a:rPr>
                        <a:t>Product Identifier = SHOP_SKU</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AutoNum type="arabicPeriod"/>
                      </a:pPr>
                      <a:r>
                        <a:rPr b="1" lang="en" sz="1000">
                          <a:latin typeface="Montserrat"/>
                          <a:ea typeface="Montserrat"/>
                          <a:cs typeface="Montserrat"/>
                          <a:sym typeface="Montserrat"/>
                        </a:rPr>
                        <a:t>Offer Synchronization</a:t>
                      </a:r>
                      <a:endParaRPr b="1" sz="1000">
                        <a:latin typeface="Montserrat"/>
                        <a:ea typeface="Montserrat"/>
                        <a:cs typeface="Montserrat"/>
                        <a:sym typeface="Montserrat"/>
                      </a:endParaRPr>
                    </a:p>
                    <a:p>
                      <a:pPr indent="-292100" lvl="0" marL="914400" rtl="0" algn="l">
                        <a:spcBef>
                          <a:spcPts val="0"/>
                        </a:spcBef>
                        <a:spcAft>
                          <a:spcPts val="0"/>
                        </a:spcAft>
                        <a:buSzPts val="1000"/>
                        <a:buFont typeface="Montserrat"/>
                        <a:buChar char="●"/>
                      </a:pPr>
                      <a:r>
                        <a:rPr lang="en" sz="1000">
                          <a:latin typeface="Montserrat"/>
                          <a:ea typeface="Montserrat"/>
                          <a:cs typeface="Montserrat"/>
                          <a:sym typeface="Montserrat"/>
                        </a:rPr>
                        <a:t>Activate offer synchronization</a:t>
                      </a:r>
                      <a:endParaRPr sz="1000">
                        <a:latin typeface="Montserrat"/>
                        <a:ea typeface="Montserrat"/>
                        <a:cs typeface="Montserrat"/>
                        <a:sym typeface="Montserrat"/>
                      </a:endParaRPr>
                    </a:p>
                    <a:p>
                      <a:pPr indent="-292100" lvl="0" marL="914400" rtl="0" algn="l">
                        <a:spcBef>
                          <a:spcPts val="0"/>
                        </a:spcBef>
                        <a:spcAft>
                          <a:spcPts val="0"/>
                        </a:spcAft>
                        <a:buSzPts val="1000"/>
                        <a:buFont typeface="Montserrat"/>
                        <a:buChar char="●"/>
                      </a:pPr>
                      <a:r>
                        <a:rPr lang="en" sz="1000">
                          <a:latin typeface="Montserrat"/>
                          <a:ea typeface="Montserrat"/>
                          <a:cs typeface="Montserrat"/>
                          <a:sym typeface="Montserrat"/>
                        </a:rPr>
                        <a:t>Synchronization Mode - Select ‘Price’ &amp; ‘Stock’</a:t>
                      </a:r>
                      <a:endParaRPr sz="1000">
                        <a:latin typeface="Montserrat"/>
                        <a:ea typeface="Montserrat"/>
                        <a:cs typeface="Montserrat"/>
                        <a:sym typeface="Montserrat"/>
                      </a:endParaRPr>
                    </a:p>
                    <a:p>
                      <a:pPr indent="0" lvl="0" marL="0" rtl="0" algn="l">
                        <a:spcBef>
                          <a:spcPts val="0"/>
                        </a:spcBef>
                        <a:spcAft>
                          <a:spcPts val="0"/>
                        </a:spcAft>
                        <a:buNone/>
                      </a:pPr>
                      <a:r>
                        <a:t/>
                      </a:r>
                      <a:endParaRPr i="1" sz="1000">
                        <a:latin typeface="Montserrat"/>
                        <a:ea typeface="Montserrat"/>
                        <a:cs typeface="Montserrat"/>
                        <a:sym typeface="Montserrat"/>
                      </a:endParaRPr>
                    </a:p>
                    <a:p>
                      <a:pPr indent="-292100" lvl="0" marL="457200" rtl="0" algn="l">
                        <a:spcBef>
                          <a:spcPts val="0"/>
                        </a:spcBef>
                        <a:spcAft>
                          <a:spcPts val="0"/>
                        </a:spcAft>
                        <a:buSzPts val="1000"/>
                        <a:buFont typeface="Montserrat"/>
                        <a:buAutoNum type="arabicPeriod"/>
                      </a:pPr>
                      <a:r>
                        <a:rPr b="1" lang="en" sz="1000">
                          <a:latin typeface="Montserrat"/>
                          <a:ea typeface="Montserrat"/>
                          <a:cs typeface="Montserrat"/>
                          <a:sym typeface="Montserrat"/>
                        </a:rPr>
                        <a:t>Offer Price Rule</a:t>
                      </a:r>
                      <a:endParaRPr b="1" sz="1000">
                        <a:latin typeface="Montserrat"/>
                        <a:ea typeface="Montserrat"/>
                        <a:cs typeface="Montserrat"/>
                        <a:sym typeface="Montserrat"/>
                      </a:endParaRPr>
                    </a:p>
                    <a:p>
                      <a:pPr indent="-292100" lvl="0" marL="914400" rtl="0" algn="l">
                        <a:spcBef>
                          <a:spcPts val="0"/>
                        </a:spcBef>
                        <a:spcAft>
                          <a:spcPts val="0"/>
                        </a:spcAft>
                        <a:buSzPts val="1000"/>
                        <a:buFont typeface="Montserrat"/>
                        <a:buChar char="●"/>
                      </a:pPr>
                      <a:r>
                        <a:rPr lang="en" sz="1000">
                          <a:latin typeface="Montserrat"/>
                          <a:ea typeface="Montserrat"/>
                          <a:cs typeface="Montserrat"/>
                          <a:sym typeface="Montserrat"/>
                        </a:rPr>
                        <a:t>Use this field to create a discount on all </a:t>
                      </a:r>
                      <a:r>
                        <a:rPr lang="en" sz="1000">
                          <a:latin typeface="Montserrat"/>
                          <a:ea typeface="Montserrat"/>
                          <a:cs typeface="Montserrat"/>
                          <a:sym typeface="Montserrat"/>
                        </a:rPr>
                        <a:t>ShopSimon™</a:t>
                      </a:r>
                      <a:endParaRPr sz="1000">
                        <a:latin typeface="Montserrat"/>
                        <a:ea typeface="Montserrat"/>
                        <a:cs typeface="Montserrat"/>
                        <a:sym typeface="Montserrat"/>
                      </a:endParaRPr>
                    </a:p>
                    <a:p>
                      <a:pPr indent="0" lvl="0" marL="914400" rtl="0" algn="l">
                        <a:spcBef>
                          <a:spcPts val="0"/>
                        </a:spcBef>
                        <a:spcAft>
                          <a:spcPts val="0"/>
                        </a:spcAft>
                        <a:buNone/>
                      </a:pPr>
                      <a:r>
                        <a:rPr lang="en" sz="1000">
                          <a:latin typeface="Montserrat"/>
                          <a:ea typeface="Montserrat"/>
                          <a:cs typeface="Montserrat"/>
                          <a:sym typeface="Montserrat"/>
                        </a:rPr>
                        <a:t>products - always on sale price and/or extra % off promotions.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AutoNum type="arabicPeriod"/>
                      </a:pPr>
                      <a:r>
                        <a:rPr b="1" lang="en" sz="1000">
                          <a:latin typeface="Montserrat"/>
                          <a:ea typeface="Montserrat"/>
                          <a:cs typeface="Montserrat"/>
                          <a:sym typeface="Montserrat"/>
                        </a:rPr>
                        <a:t>Order Synchronization</a:t>
                      </a:r>
                      <a:endParaRPr b="1" sz="1000">
                        <a:latin typeface="Montserrat"/>
                        <a:ea typeface="Montserrat"/>
                        <a:cs typeface="Montserrat"/>
                        <a:sym typeface="Montserrat"/>
                      </a:endParaRPr>
                    </a:p>
                    <a:p>
                      <a:pPr indent="-292100" lvl="0" marL="914400" rtl="0" algn="l">
                        <a:spcBef>
                          <a:spcPts val="0"/>
                        </a:spcBef>
                        <a:spcAft>
                          <a:spcPts val="0"/>
                        </a:spcAft>
                        <a:buSzPts val="1000"/>
                        <a:buFont typeface="Montserrat"/>
                        <a:buChar char="●"/>
                      </a:pPr>
                      <a:r>
                        <a:rPr lang="en" sz="1000">
                          <a:latin typeface="Montserrat"/>
                          <a:ea typeface="Montserrat"/>
                          <a:cs typeface="Montserrat"/>
                          <a:sym typeface="Montserrat"/>
                        </a:rPr>
                        <a:t>Activate order synchronization</a:t>
                      </a:r>
                      <a:endParaRPr sz="1000">
                        <a:latin typeface="Montserrat"/>
                        <a:ea typeface="Montserrat"/>
                        <a:cs typeface="Montserrat"/>
                        <a:sym typeface="Montserrat"/>
                      </a:endParaRPr>
                    </a:p>
                    <a:p>
                      <a:pPr indent="-292100" lvl="0" marL="914400" rtl="0" algn="l">
                        <a:spcBef>
                          <a:spcPts val="0"/>
                        </a:spcBef>
                        <a:spcAft>
                          <a:spcPts val="0"/>
                        </a:spcAft>
                        <a:buSzPts val="1000"/>
                        <a:buFont typeface="Montserrat"/>
                        <a:buChar char="●"/>
                      </a:pPr>
                      <a:r>
                        <a:rPr lang="en" sz="1000">
                          <a:latin typeface="Montserrat"/>
                          <a:ea typeface="Montserrat"/>
                          <a:cs typeface="Montserrat"/>
                          <a:sym typeface="Montserrat"/>
                        </a:rPr>
                        <a:t>Synchronization options - Default is to select all options</a:t>
                      </a:r>
                      <a:endParaRPr sz="1000">
                        <a:latin typeface="Montserrat"/>
                        <a:ea typeface="Montserrat"/>
                        <a:cs typeface="Montserrat"/>
                        <a:sym typeface="Montserrat"/>
                      </a:endParaRPr>
                    </a:p>
                    <a:p>
                      <a:pPr indent="-292100" lvl="0" marL="914400" rtl="0" algn="l">
                        <a:spcBef>
                          <a:spcPts val="0"/>
                        </a:spcBef>
                        <a:spcAft>
                          <a:spcPts val="0"/>
                        </a:spcAft>
                        <a:buSzPts val="1000"/>
                        <a:buFont typeface="Montserrat"/>
                        <a:buChar char="●"/>
                      </a:pPr>
                      <a:r>
                        <a:rPr lang="en" sz="1000">
                          <a:latin typeface="Montserrat"/>
                          <a:ea typeface="Montserrat"/>
                          <a:cs typeface="Montserrat"/>
                          <a:sym typeface="Montserrat"/>
                        </a:rPr>
                        <a:t>Activate refund synchronization</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t/>
                      </a:r>
                      <a:endParaRPr i="1" sz="1000">
                        <a:latin typeface="Montserrat"/>
                        <a:ea typeface="Montserrat"/>
                        <a:cs typeface="Montserrat"/>
                        <a:sym typeface="Montserrat"/>
                      </a:endParaRPr>
                    </a:p>
                    <a:p>
                      <a:pPr indent="0" lvl="0" marL="0" rtl="0" algn="l">
                        <a:spcBef>
                          <a:spcPts val="0"/>
                        </a:spcBef>
                        <a:spcAft>
                          <a:spcPts val="0"/>
                        </a:spcAft>
                        <a:buNone/>
                      </a:pPr>
                      <a:r>
                        <a:rPr i="1" lang="en" sz="1000">
                          <a:latin typeface="Montserrat"/>
                          <a:ea typeface="Montserrat"/>
                          <a:cs typeface="Montserrat"/>
                          <a:sym typeface="Montserrat"/>
                        </a:rPr>
                        <a:t>Click Save To Complete Configuration Setup.</a:t>
                      </a:r>
                      <a:endParaRPr i="1" sz="1000">
                        <a:latin typeface="Montserrat"/>
                        <a:ea typeface="Montserrat"/>
                        <a:cs typeface="Montserrat"/>
                        <a:sym typeface="Montserrat"/>
                      </a:endParaRPr>
                    </a:p>
                    <a:p>
                      <a:pPr indent="0" lvl="0" marL="457200" rtl="0" algn="l">
                        <a:spcBef>
                          <a:spcPts val="0"/>
                        </a:spcBef>
                        <a:spcAft>
                          <a:spcPts val="0"/>
                        </a:spcAft>
                        <a:buNone/>
                      </a:pPr>
                      <a:r>
                        <a:t/>
                      </a:r>
                      <a:endParaRPr sz="1300"/>
                    </a:p>
                    <a:p>
                      <a:pPr indent="0" lvl="0" marL="0" rtl="0" algn="l">
                        <a:spcBef>
                          <a:spcPts val="0"/>
                        </a:spcBef>
                        <a:spcAft>
                          <a:spcPts val="0"/>
                        </a:spcAft>
                        <a:buNone/>
                      </a:pPr>
                      <a:r>
                        <a:t/>
                      </a:r>
                      <a:endParaRPr sz="1000"/>
                    </a:p>
                    <a:p>
                      <a:pPr indent="0" lvl="0" marL="0" rtl="0" algn="l">
                        <a:lnSpc>
                          <a:spcPct val="115000"/>
                        </a:lnSpc>
                        <a:spcBef>
                          <a:spcPts val="0"/>
                        </a:spcBef>
                        <a:spcAft>
                          <a:spcPts val="0"/>
                        </a:spcAft>
                        <a:buNone/>
                      </a:pPr>
                      <a:r>
                        <a:t/>
                      </a:r>
                      <a:endParaRPr sz="800">
                        <a:solidFill>
                          <a:srgbClr val="A0256F"/>
                        </a:solidFill>
                      </a:endParaRPr>
                    </a:p>
                  </a:txBody>
                  <a:tcPr marT="91425" marB="91425"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09600">
                <a:tc>
                  <a:txBody>
                    <a:bodyPr/>
                    <a:lstStyle/>
                    <a:p>
                      <a:pPr indent="0" lvl="0" marL="0" rtl="0" algn="l">
                        <a:spcBef>
                          <a:spcPts val="0"/>
                        </a:spcBef>
                        <a:spcAft>
                          <a:spcPts val="0"/>
                        </a:spcAft>
                        <a:buNone/>
                      </a:pPr>
                      <a:r>
                        <a:t/>
                      </a:r>
                      <a:endParaRPr b="1" sz="1100"/>
                    </a:p>
                  </a:txBody>
                  <a:tcPr marT="91425" marB="91425"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53" name="Google Shape;253;p4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cxnSp>
        <p:nvCxnSpPr>
          <p:cNvPr id="254" name="Google Shape;254;p47"/>
          <p:cNvCxnSpPr/>
          <p:nvPr/>
        </p:nvCxnSpPr>
        <p:spPr>
          <a:xfrm>
            <a:off x="312900" y="4689150"/>
            <a:ext cx="8518200" cy="0"/>
          </a:xfrm>
          <a:prstGeom prst="straightConnector1">
            <a:avLst/>
          </a:prstGeom>
          <a:noFill/>
          <a:ln cap="flat" cmpd="sng" w="9525">
            <a:solidFill>
              <a:srgbClr val="595959"/>
            </a:solidFill>
            <a:prstDash val="solid"/>
            <a:round/>
            <a:headEnd len="med" w="med" type="none"/>
            <a:tailEnd len="med" w="med" type="none"/>
          </a:ln>
        </p:spPr>
      </p:cxnSp>
      <p:pic>
        <p:nvPicPr>
          <p:cNvPr id="255" name="Google Shape;255;p47"/>
          <p:cNvPicPr preferRelativeResize="0"/>
          <p:nvPr/>
        </p:nvPicPr>
        <p:blipFill>
          <a:blip r:embed="rId3">
            <a:alphaModFix/>
          </a:blip>
          <a:stretch>
            <a:fillRect/>
          </a:stretch>
        </p:blipFill>
        <p:spPr>
          <a:xfrm>
            <a:off x="5688525" y="519563"/>
            <a:ext cx="2195382" cy="4095738"/>
          </a:xfrm>
          <a:prstGeom prst="rect">
            <a:avLst/>
          </a:prstGeom>
          <a:noFill/>
          <a:ln cap="flat" cmpd="sng" w="9525">
            <a:solidFill>
              <a:srgbClr val="F3F3F3"/>
            </a:solidFill>
            <a:prstDash val="solid"/>
            <a:round/>
            <a:headEnd len="sm" w="sm" type="none"/>
            <a:tailEnd len="sm" w="sm" type="none"/>
          </a:ln>
        </p:spPr>
      </p:pic>
      <p:pic>
        <p:nvPicPr>
          <p:cNvPr id="256" name="Google Shape;256;p47"/>
          <p:cNvPicPr preferRelativeResize="0"/>
          <p:nvPr/>
        </p:nvPicPr>
        <p:blipFill>
          <a:blip r:embed="rId4">
            <a:alphaModFix/>
          </a:blip>
          <a:stretch>
            <a:fillRect/>
          </a:stretch>
        </p:blipFill>
        <p:spPr>
          <a:xfrm>
            <a:off x="5849388" y="980250"/>
            <a:ext cx="1873650" cy="3586150"/>
          </a:xfrm>
          <a:prstGeom prst="rect">
            <a:avLst/>
          </a:prstGeom>
          <a:noFill/>
          <a:ln cap="flat" cmpd="sng" w="9525">
            <a:solidFill>
              <a:srgbClr val="EFEFEF"/>
            </a:solidFill>
            <a:prstDash val="solid"/>
            <a:round/>
            <a:headEnd len="sm" w="sm" type="none"/>
            <a:tailEnd len="sm" w="sm" type="none"/>
          </a:ln>
        </p:spPr>
      </p:pic>
      <p:sp>
        <p:nvSpPr>
          <p:cNvPr id="257" name="Google Shape;257;p47"/>
          <p:cNvSpPr txBox="1"/>
          <p:nvPr/>
        </p:nvSpPr>
        <p:spPr>
          <a:xfrm>
            <a:off x="5688525" y="842125"/>
            <a:ext cx="241800" cy="747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58" name="Google Shape;258;p47"/>
          <p:cNvSpPr txBox="1"/>
          <p:nvPr/>
        </p:nvSpPr>
        <p:spPr>
          <a:xfrm>
            <a:off x="6202875" y="1737475"/>
            <a:ext cx="548700" cy="747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59" name="Google Shape;259;p47"/>
          <p:cNvSpPr txBox="1"/>
          <p:nvPr/>
        </p:nvSpPr>
        <p:spPr>
          <a:xfrm>
            <a:off x="6312400" y="3699625"/>
            <a:ext cx="439200" cy="747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60" name="Google Shape;260;p47"/>
          <p:cNvSpPr txBox="1"/>
          <p:nvPr/>
        </p:nvSpPr>
        <p:spPr>
          <a:xfrm>
            <a:off x="5849400" y="2956675"/>
            <a:ext cx="1873500" cy="5697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61" name="Google Shape;261;p47"/>
          <p:cNvSpPr txBox="1"/>
          <p:nvPr/>
        </p:nvSpPr>
        <p:spPr>
          <a:xfrm>
            <a:off x="7490325" y="4385425"/>
            <a:ext cx="161400" cy="1167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62" name="Google Shape;262;p47"/>
          <p:cNvSpPr txBox="1"/>
          <p:nvPr/>
        </p:nvSpPr>
        <p:spPr>
          <a:xfrm>
            <a:off x="8274625" y="2918275"/>
            <a:ext cx="719100" cy="6465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600">
                <a:latin typeface="Montserrat"/>
                <a:ea typeface="Montserrat"/>
                <a:cs typeface="Montserrat"/>
                <a:sym typeface="Montserrat"/>
              </a:rPr>
              <a:t>Use this field to create a discount % on your assortment.</a:t>
            </a:r>
            <a:endParaRPr sz="600">
              <a:latin typeface="Montserrat"/>
              <a:ea typeface="Montserrat"/>
              <a:cs typeface="Montserrat"/>
              <a:sym typeface="Montserrat"/>
            </a:endParaRPr>
          </a:p>
        </p:txBody>
      </p:sp>
      <p:cxnSp>
        <p:nvCxnSpPr>
          <p:cNvPr id="263" name="Google Shape;263;p47"/>
          <p:cNvCxnSpPr>
            <a:stCxn id="262" idx="1"/>
            <a:endCxn id="260" idx="3"/>
          </p:cNvCxnSpPr>
          <p:nvPr/>
        </p:nvCxnSpPr>
        <p:spPr>
          <a:xfrm rot="10800000">
            <a:off x="7722925" y="3241525"/>
            <a:ext cx="551700" cy="0"/>
          </a:xfrm>
          <a:prstGeom prst="straightConnector1">
            <a:avLst/>
          </a:prstGeom>
          <a:noFill/>
          <a:ln cap="flat" cmpd="sng" w="9525">
            <a:solidFill>
              <a:srgbClr val="D9D9D9"/>
            </a:solidFill>
            <a:prstDash val="solid"/>
            <a:round/>
            <a:headEnd len="med" w="med" type="none"/>
            <a:tailEnd len="med" w="med" type="triangle"/>
          </a:ln>
        </p:spPr>
      </p:cxnSp>
      <p:sp>
        <p:nvSpPr>
          <p:cNvPr id="264" name="Google Shape;264;p47"/>
          <p:cNvSpPr txBox="1"/>
          <p:nvPr/>
        </p:nvSpPr>
        <p:spPr>
          <a:xfrm>
            <a:off x="7651725" y="3598525"/>
            <a:ext cx="1421100" cy="276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600">
                <a:latin typeface="Montserrat"/>
                <a:ea typeface="Montserrat"/>
                <a:cs typeface="Montserrat"/>
                <a:sym typeface="Montserrat"/>
              </a:rPr>
              <a:t>Activate order synchronization</a:t>
            </a:r>
            <a:endParaRPr sz="600">
              <a:latin typeface="Montserrat"/>
              <a:ea typeface="Montserrat"/>
              <a:cs typeface="Montserrat"/>
              <a:sym typeface="Montserrat"/>
            </a:endParaRPr>
          </a:p>
        </p:txBody>
      </p:sp>
      <p:sp>
        <p:nvSpPr>
          <p:cNvPr id="265" name="Google Shape;265;p47"/>
          <p:cNvSpPr txBox="1"/>
          <p:nvPr/>
        </p:nvSpPr>
        <p:spPr>
          <a:xfrm>
            <a:off x="7651725" y="1636375"/>
            <a:ext cx="1421100" cy="276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600">
                <a:latin typeface="Montserrat"/>
                <a:ea typeface="Montserrat"/>
                <a:cs typeface="Montserrat"/>
                <a:sym typeface="Montserrat"/>
              </a:rPr>
              <a:t>Activate offer synchronization</a:t>
            </a:r>
            <a:endParaRPr sz="600">
              <a:latin typeface="Montserrat"/>
              <a:ea typeface="Montserrat"/>
              <a:cs typeface="Montserrat"/>
              <a:sym typeface="Montserrat"/>
            </a:endParaRPr>
          </a:p>
        </p:txBody>
      </p:sp>
      <p:cxnSp>
        <p:nvCxnSpPr>
          <p:cNvPr id="266" name="Google Shape;266;p47"/>
          <p:cNvCxnSpPr>
            <a:endCxn id="259" idx="3"/>
          </p:cNvCxnSpPr>
          <p:nvPr/>
        </p:nvCxnSpPr>
        <p:spPr>
          <a:xfrm rot="10800000">
            <a:off x="6751600" y="3736975"/>
            <a:ext cx="900000" cy="0"/>
          </a:xfrm>
          <a:prstGeom prst="straightConnector1">
            <a:avLst/>
          </a:prstGeom>
          <a:noFill/>
          <a:ln cap="flat" cmpd="sng" w="9525">
            <a:solidFill>
              <a:srgbClr val="D9D9D9"/>
            </a:solidFill>
            <a:prstDash val="solid"/>
            <a:round/>
            <a:headEnd len="med" w="med" type="none"/>
            <a:tailEnd len="med" w="med" type="triangle"/>
          </a:ln>
        </p:spPr>
      </p:cxnSp>
      <p:cxnSp>
        <p:nvCxnSpPr>
          <p:cNvPr id="267" name="Google Shape;267;p47"/>
          <p:cNvCxnSpPr>
            <a:stCxn id="265" idx="1"/>
            <a:endCxn id="258" idx="3"/>
          </p:cNvCxnSpPr>
          <p:nvPr/>
        </p:nvCxnSpPr>
        <p:spPr>
          <a:xfrm rot="10800000">
            <a:off x="6751425" y="1774825"/>
            <a:ext cx="900300" cy="0"/>
          </a:xfrm>
          <a:prstGeom prst="straightConnector1">
            <a:avLst/>
          </a:prstGeom>
          <a:noFill/>
          <a:ln cap="flat" cmpd="sng" w="9525">
            <a:solidFill>
              <a:srgbClr val="D9D9D9"/>
            </a:solidFill>
            <a:prstDash val="solid"/>
            <a:round/>
            <a:headEnd len="med" w="med" type="none"/>
            <a:tailEnd len="med" w="med" type="triangle"/>
          </a:ln>
        </p:spPr>
      </p:cxnSp>
      <p:sp>
        <p:nvSpPr>
          <p:cNvPr id="268" name="Google Shape;268;p47"/>
          <p:cNvSpPr txBox="1"/>
          <p:nvPr/>
        </p:nvSpPr>
        <p:spPr>
          <a:xfrm>
            <a:off x="3522475" y="4543050"/>
            <a:ext cx="1775700" cy="14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rgbClr val="4A86E8"/>
                </a:solidFill>
                <a:uFill>
                  <a:noFill/>
                </a:uFill>
                <a:latin typeface="Montserrat"/>
                <a:ea typeface="Montserrat"/>
                <a:cs typeface="Montserrat"/>
                <a:sym typeface="Montserrat"/>
                <a:hlinkClick r:id="rId5">
                  <a:extLst>
                    <a:ext uri="{A12FA001-AC4F-418D-AE19-62706E023703}">
                      <ahyp:hlinkClr val="tx"/>
                    </a:ext>
                  </a:extLst>
                </a:hlinkClick>
              </a:rPr>
              <a:t>Click here for additional information</a:t>
            </a:r>
            <a:endParaRPr>
              <a:solidFill>
                <a:srgbClr val="4A86E8"/>
              </a:solidFill>
              <a:latin typeface="Lato"/>
              <a:ea typeface="Lato"/>
              <a:cs typeface="Lato"/>
              <a:sym typeface="Lato"/>
            </a:endParaRPr>
          </a:p>
        </p:txBody>
      </p:sp>
      <p:pic>
        <p:nvPicPr>
          <p:cNvPr id="269" name="Google Shape;269;p47"/>
          <p:cNvPicPr preferRelativeResize="0"/>
          <p:nvPr/>
        </p:nvPicPr>
        <p:blipFill>
          <a:blip r:embed="rId6">
            <a:alphaModFix/>
          </a:blip>
          <a:stretch>
            <a:fillRect/>
          </a:stretch>
        </p:blipFill>
        <p:spPr>
          <a:xfrm>
            <a:off x="5714000" y="642525"/>
            <a:ext cx="2169900" cy="146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8"/>
          <p:cNvSpPr txBox="1"/>
          <p:nvPr/>
        </p:nvSpPr>
        <p:spPr>
          <a:xfrm>
            <a:off x="283000" y="122025"/>
            <a:ext cx="5543400" cy="2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A90061"/>
                </a:solidFill>
                <a:latin typeface="Montserrat"/>
                <a:ea typeface="Montserrat"/>
                <a:cs typeface="Montserrat"/>
                <a:sym typeface="Montserrat"/>
              </a:rPr>
              <a:t>Mirakl Connect</a:t>
            </a:r>
            <a:endParaRPr b="1" sz="1200">
              <a:latin typeface="Montserrat"/>
              <a:ea typeface="Montserrat"/>
              <a:cs typeface="Montserrat"/>
              <a:sym typeface="Montserrat"/>
            </a:endParaRPr>
          </a:p>
          <a:p>
            <a:pPr indent="0" lvl="0" marL="0" rtl="0" algn="l">
              <a:spcBef>
                <a:spcPts val="0"/>
              </a:spcBef>
              <a:spcAft>
                <a:spcPts val="0"/>
              </a:spcAft>
              <a:buNone/>
            </a:pPr>
            <a:r>
              <a:t/>
            </a:r>
            <a:endParaRPr b="1" sz="1200">
              <a:solidFill>
                <a:srgbClr val="A0256F"/>
              </a:solidFill>
            </a:endParaRPr>
          </a:p>
          <a:p>
            <a:pPr indent="0" lvl="0" marL="0" rtl="0" algn="l">
              <a:spcBef>
                <a:spcPts val="0"/>
              </a:spcBef>
              <a:spcAft>
                <a:spcPts val="0"/>
              </a:spcAft>
              <a:buNone/>
            </a:pPr>
            <a:r>
              <a:t/>
            </a:r>
            <a:endParaRPr b="1" sz="1200">
              <a:solidFill>
                <a:srgbClr val="9900FF"/>
              </a:solidFill>
            </a:endParaRPr>
          </a:p>
        </p:txBody>
      </p:sp>
      <p:cxnSp>
        <p:nvCxnSpPr>
          <p:cNvPr id="275" name="Google Shape;275;p48"/>
          <p:cNvCxnSpPr/>
          <p:nvPr/>
        </p:nvCxnSpPr>
        <p:spPr>
          <a:xfrm>
            <a:off x="325450" y="445725"/>
            <a:ext cx="8518200" cy="0"/>
          </a:xfrm>
          <a:prstGeom prst="straightConnector1">
            <a:avLst/>
          </a:prstGeom>
          <a:noFill/>
          <a:ln cap="flat" cmpd="sng" w="9525">
            <a:solidFill>
              <a:srgbClr val="595959"/>
            </a:solidFill>
            <a:prstDash val="solid"/>
            <a:round/>
            <a:headEnd len="med" w="med" type="none"/>
            <a:tailEnd len="med" w="med" type="none"/>
          </a:ln>
        </p:spPr>
      </p:cxnSp>
      <p:graphicFrame>
        <p:nvGraphicFramePr>
          <p:cNvPr id="276" name="Google Shape;276;p48"/>
          <p:cNvGraphicFramePr/>
          <p:nvPr/>
        </p:nvGraphicFramePr>
        <p:xfrm>
          <a:off x="325450" y="445725"/>
          <a:ext cx="3000000" cy="3000000"/>
        </p:xfrm>
        <a:graphic>
          <a:graphicData uri="http://schemas.openxmlformats.org/drawingml/2006/table">
            <a:tbl>
              <a:tblPr>
                <a:noFill/>
                <a:tableStyleId>{1D6CCC52-9220-4E35-A134-F78EC866D3D6}</a:tableStyleId>
              </a:tblPr>
              <a:tblGrid>
                <a:gridCol w="8518200"/>
              </a:tblGrid>
              <a:tr h="2673325">
                <a:tc>
                  <a:txBody>
                    <a:bodyPr/>
                    <a:lstStyle/>
                    <a:p>
                      <a:pPr indent="0" lvl="0" marL="0" rtl="0" algn="l">
                        <a:spcBef>
                          <a:spcPts val="0"/>
                        </a:spcBef>
                        <a:spcAft>
                          <a:spcPts val="0"/>
                        </a:spcAft>
                        <a:buNone/>
                      </a:pPr>
                      <a:r>
                        <a:rPr b="1" lang="en" sz="1100">
                          <a:latin typeface="Montserrat"/>
                          <a:ea typeface="Montserrat"/>
                          <a:cs typeface="Montserrat"/>
                          <a:sym typeface="Montserrat"/>
                        </a:rPr>
                        <a:t>Create Listings </a:t>
                      </a:r>
                      <a:endParaRPr b="1" sz="1100">
                        <a:latin typeface="Montserrat"/>
                        <a:ea typeface="Montserrat"/>
                        <a:cs typeface="Montserrat"/>
                        <a:sym typeface="Montserrat"/>
                      </a:endParaRPr>
                    </a:p>
                    <a:p>
                      <a:pPr indent="0" lvl="0" marL="0" rtl="0" algn="l">
                        <a:spcBef>
                          <a:spcPts val="0"/>
                        </a:spcBef>
                        <a:spcAft>
                          <a:spcPts val="0"/>
                        </a:spcAft>
                        <a:buNone/>
                      </a:pPr>
                      <a:r>
                        <a:t/>
                      </a:r>
                      <a:endParaRPr b="1" sz="1100">
                        <a:latin typeface="Montserrat"/>
                        <a:ea typeface="Montserrat"/>
                        <a:cs typeface="Montserrat"/>
                        <a:sym typeface="Montserrat"/>
                      </a:endParaRPr>
                    </a:p>
                    <a:p>
                      <a:pPr indent="0" lvl="0" marL="0" rtl="0" algn="l">
                        <a:spcBef>
                          <a:spcPts val="0"/>
                        </a:spcBef>
                        <a:spcAft>
                          <a:spcPts val="0"/>
                        </a:spcAft>
                        <a:buNone/>
                      </a:pPr>
                      <a:r>
                        <a:rPr lang="en" sz="1000">
                          <a:latin typeface="Montserrat"/>
                          <a:ea typeface="Montserrat"/>
                          <a:cs typeface="Montserrat"/>
                          <a:sym typeface="Montserrat"/>
                        </a:rPr>
                        <a:t>Build your ShopSimon™ assortment for specific categories through the filtering of your Shopify product catalog using Tags, Collections, Product Type, and keywords in Titles. You will create a “Rule” for each applicable category.</a:t>
                      </a:r>
                      <a:endParaRPr sz="1000">
                        <a:latin typeface="Montserrat"/>
                        <a:ea typeface="Montserrat"/>
                        <a:cs typeface="Montserrat"/>
                        <a:sym typeface="Montserrat"/>
                      </a:endParaRPr>
                    </a:p>
                    <a:p>
                      <a:pPr indent="0" lvl="0" marL="0" rtl="0" algn="l">
                        <a:spcBef>
                          <a:spcPts val="0"/>
                        </a:spcBef>
                        <a:spcAft>
                          <a:spcPts val="0"/>
                        </a:spcAft>
                        <a:buNone/>
                      </a:pPr>
                      <a:r>
                        <a:t/>
                      </a:r>
                      <a:endParaRPr b="1" sz="1100">
                        <a:latin typeface="Montserrat"/>
                        <a:ea typeface="Montserrat"/>
                        <a:cs typeface="Montserrat"/>
                        <a:sym typeface="Montserrat"/>
                      </a:endParaRPr>
                    </a:p>
                    <a:p>
                      <a:pPr indent="0" lvl="0" marL="0" rtl="0" algn="l">
                        <a:spcBef>
                          <a:spcPts val="0"/>
                        </a:spcBef>
                        <a:spcAft>
                          <a:spcPts val="0"/>
                        </a:spcAft>
                        <a:buNone/>
                      </a:pPr>
                      <a:r>
                        <a:t/>
                      </a:r>
                      <a:endParaRPr i="1" sz="1000">
                        <a:latin typeface="Montserrat"/>
                        <a:ea typeface="Montserrat"/>
                        <a:cs typeface="Montserrat"/>
                        <a:sym typeface="Montserrat"/>
                      </a:endParaRPr>
                    </a:p>
                    <a:p>
                      <a:pPr indent="0" lvl="0" marL="457200" rtl="0" algn="l">
                        <a:spcBef>
                          <a:spcPts val="0"/>
                        </a:spcBef>
                        <a:spcAft>
                          <a:spcPts val="0"/>
                        </a:spcAft>
                        <a:buNone/>
                      </a:pPr>
                      <a:r>
                        <a:t/>
                      </a:r>
                      <a:endParaRPr sz="1300"/>
                    </a:p>
                    <a:p>
                      <a:pPr indent="0" lvl="0" marL="0" rtl="0" algn="l">
                        <a:spcBef>
                          <a:spcPts val="0"/>
                        </a:spcBef>
                        <a:spcAft>
                          <a:spcPts val="0"/>
                        </a:spcAft>
                        <a:buNone/>
                      </a:pPr>
                      <a:r>
                        <a:t/>
                      </a:r>
                      <a:endParaRPr sz="1000"/>
                    </a:p>
                    <a:p>
                      <a:pPr indent="0" lvl="0" marL="0" rtl="0" algn="l">
                        <a:lnSpc>
                          <a:spcPct val="115000"/>
                        </a:lnSpc>
                        <a:spcBef>
                          <a:spcPts val="0"/>
                        </a:spcBef>
                        <a:spcAft>
                          <a:spcPts val="0"/>
                        </a:spcAft>
                        <a:buNone/>
                      </a:pPr>
                      <a:r>
                        <a:t/>
                      </a:r>
                      <a:endParaRPr sz="800">
                        <a:solidFill>
                          <a:srgbClr val="A0256F"/>
                        </a:solidFill>
                      </a:endParaRPr>
                    </a:p>
                  </a:txBody>
                  <a:tcPr marT="91425" marB="91425"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73325">
                <a:tc>
                  <a:txBody>
                    <a:bodyPr/>
                    <a:lstStyle/>
                    <a:p>
                      <a:pPr indent="0" lvl="0" marL="0" rtl="0" algn="l">
                        <a:spcBef>
                          <a:spcPts val="0"/>
                        </a:spcBef>
                        <a:spcAft>
                          <a:spcPts val="0"/>
                        </a:spcAft>
                        <a:buNone/>
                      </a:pPr>
                      <a:r>
                        <a:t/>
                      </a:r>
                      <a:endParaRPr b="1" sz="1100"/>
                    </a:p>
                  </a:txBody>
                  <a:tcPr marT="91425" marB="91425"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77" name="Google Shape;277;p4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cxnSp>
        <p:nvCxnSpPr>
          <p:cNvPr id="278" name="Google Shape;278;p48"/>
          <p:cNvCxnSpPr/>
          <p:nvPr/>
        </p:nvCxnSpPr>
        <p:spPr>
          <a:xfrm>
            <a:off x="312900" y="4689150"/>
            <a:ext cx="8518200" cy="0"/>
          </a:xfrm>
          <a:prstGeom prst="straightConnector1">
            <a:avLst/>
          </a:prstGeom>
          <a:noFill/>
          <a:ln cap="flat" cmpd="sng" w="9525">
            <a:solidFill>
              <a:srgbClr val="595959"/>
            </a:solidFill>
            <a:prstDash val="solid"/>
            <a:round/>
            <a:headEnd len="med" w="med" type="none"/>
            <a:tailEnd len="med" w="med" type="none"/>
          </a:ln>
        </p:spPr>
      </p:cxnSp>
      <p:pic>
        <p:nvPicPr>
          <p:cNvPr id="279" name="Google Shape;279;p48"/>
          <p:cNvPicPr preferRelativeResize="0"/>
          <p:nvPr/>
        </p:nvPicPr>
        <p:blipFill rotWithShape="1">
          <a:blip r:embed="rId3">
            <a:alphaModFix/>
          </a:blip>
          <a:srcRect b="5606" l="0" r="0" t="0"/>
          <a:stretch/>
        </p:blipFill>
        <p:spPr>
          <a:xfrm>
            <a:off x="1003000" y="1320100"/>
            <a:ext cx="6450200" cy="3115901"/>
          </a:xfrm>
          <a:prstGeom prst="rect">
            <a:avLst/>
          </a:prstGeom>
          <a:noFill/>
          <a:ln cap="flat" cmpd="sng" w="9525">
            <a:solidFill>
              <a:srgbClr val="F3F3F3"/>
            </a:solidFill>
            <a:prstDash val="solid"/>
            <a:round/>
            <a:headEnd len="sm" w="sm" type="none"/>
            <a:tailEnd len="sm" w="sm" type="none"/>
          </a:ln>
        </p:spPr>
      </p:pic>
      <p:pic>
        <p:nvPicPr>
          <p:cNvPr id="280" name="Google Shape;280;p48"/>
          <p:cNvPicPr preferRelativeResize="0"/>
          <p:nvPr/>
        </p:nvPicPr>
        <p:blipFill>
          <a:blip r:embed="rId4">
            <a:alphaModFix/>
          </a:blip>
          <a:stretch>
            <a:fillRect/>
          </a:stretch>
        </p:blipFill>
        <p:spPr>
          <a:xfrm>
            <a:off x="6752125" y="1320100"/>
            <a:ext cx="701075" cy="121375"/>
          </a:xfrm>
          <a:prstGeom prst="rect">
            <a:avLst/>
          </a:prstGeom>
          <a:noFill/>
          <a:ln>
            <a:noFill/>
          </a:ln>
        </p:spPr>
      </p:pic>
      <p:sp>
        <p:nvSpPr>
          <p:cNvPr id="281" name="Google Shape;281;p48"/>
          <p:cNvSpPr txBox="1"/>
          <p:nvPr/>
        </p:nvSpPr>
        <p:spPr>
          <a:xfrm>
            <a:off x="2086775" y="2576238"/>
            <a:ext cx="5292900" cy="5151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82" name="Google Shape;282;p48"/>
          <p:cNvSpPr txBox="1"/>
          <p:nvPr/>
        </p:nvSpPr>
        <p:spPr>
          <a:xfrm>
            <a:off x="7083900" y="1484500"/>
            <a:ext cx="369300" cy="121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83" name="Google Shape;283;p48"/>
          <p:cNvSpPr txBox="1"/>
          <p:nvPr/>
        </p:nvSpPr>
        <p:spPr>
          <a:xfrm>
            <a:off x="1581350" y="2022750"/>
            <a:ext cx="339300" cy="1071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84" name="Google Shape;284;p48"/>
          <p:cNvSpPr txBox="1"/>
          <p:nvPr/>
        </p:nvSpPr>
        <p:spPr>
          <a:xfrm>
            <a:off x="2078575" y="3270150"/>
            <a:ext cx="701100" cy="954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85" name="Google Shape;285;p48"/>
          <p:cNvSpPr txBox="1"/>
          <p:nvPr/>
        </p:nvSpPr>
        <p:spPr>
          <a:xfrm>
            <a:off x="1098550" y="2144125"/>
            <a:ext cx="822000" cy="17979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86" name="Google Shape;286;p48"/>
          <p:cNvSpPr txBox="1"/>
          <p:nvPr/>
        </p:nvSpPr>
        <p:spPr>
          <a:xfrm>
            <a:off x="1098550" y="1840300"/>
            <a:ext cx="369300" cy="1458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87" name="Google Shape;287;p48"/>
          <p:cNvSpPr txBox="1"/>
          <p:nvPr/>
        </p:nvSpPr>
        <p:spPr>
          <a:xfrm>
            <a:off x="1248300" y="1672575"/>
            <a:ext cx="119400" cy="756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88" name="Google Shape;288;p48"/>
          <p:cNvSpPr txBox="1"/>
          <p:nvPr/>
        </p:nvSpPr>
        <p:spPr>
          <a:xfrm>
            <a:off x="2086775" y="2227925"/>
            <a:ext cx="3525600" cy="1821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89" name="Google Shape;289;p48"/>
          <p:cNvSpPr txBox="1"/>
          <p:nvPr/>
        </p:nvSpPr>
        <p:spPr>
          <a:xfrm>
            <a:off x="2837975" y="1778713"/>
            <a:ext cx="2023200" cy="145800"/>
          </a:xfrm>
          <a:prstGeom prst="rect">
            <a:avLst/>
          </a:prstGeom>
          <a:no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latin typeface="Montserrat"/>
                <a:ea typeface="Montserrat"/>
                <a:cs typeface="Montserrat"/>
                <a:sym typeface="Montserrat"/>
              </a:rPr>
              <a:t>ShopSimon™ category ‘Rule’ maps to</a:t>
            </a:r>
            <a:endParaRPr sz="600">
              <a:latin typeface="Montserrat"/>
              <a:ea typeface="Montserrat"/>
              <a:cs typeface="Montserrat"/>
              <a:sym typeface="Montserrat"/>
            </a:endParaRPr>
          </a:p>
        </p:txBody>
      </p:sp>
      <p:cxnSp>
        <p:nvCxnSpPr>
          <p:cNvPr id="290" name="Google Shape;290;p48"/>
          <p:cNvCxnSpPr>
            <a:stCxn id="289" idx="2"/>
            <a:endCxn id="288" idx="0"/>
          </p:cNvCxnSpPr>
          <p:nvPr/>
        </p:nvCxnSpPr>
        <p:spPr>
          <a:xfrm>
            <a:off x="3849575" y="1924513"/>
            <a:ext cx="0" cy="303300"/>
          </a:xfrm>
          <a:prstGeom prst="straightConnector1">
            <a:avLst/>
          </a:prstGeom>
          <a:noFill/>
          <a:ln cap="flat" cmpd="sng" w="9525">
            <a:solidFill>
              <a:srgbClr val="D9D9D9"/>
            </a:solidFill>
            <a:prstDash val="solid"/>
            <a:round/>
            <a:headEnd len="med" w="med" type="none"/>
            <a:tailEnd len="med" w="med" type="triangle"/>
          </a:ln>
        </p:spPr>
      </p:cxnSp>
      <p:sp>
        <p:nvSpPr>
          <p:cNvPr id="291" name="Google Shape;291;p48"/>
          <p:cNvSpPr txBox="1"/>
          <p:nvPr/>
        </p:nvSpPr>
        <p:spPr>
          <a:xfrm>
            <a:off x="7554550" y="1360600"/>
            <a:ext cx="1421100" cy="3693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600">
                <a:latin typeface="Montserrat"/>
                <a:ea typeface="Montserrat"/>
                <a:cs typeface="Montserrat"/>
                <a:sym typeface="Montserrat"/>
              </a:rPr>
              <a:t>Make sure to ‘Apply Changes’ after creating new “Rules.’</a:t>
            </a:r>
            <a:endParaRPr sz="600">
              <a:latin typeface="Montserrat"/>
              <a:ea typeface="Montserrat"/>
              <a:cs typeface="Montserrat"/>
              <a:sym typeface="Montserrat"/>
            </a:endParaRPr>
          </a:p>
        </p:txBody>
      </p:sp>
      <p:cxnSp>
        <p:nvCxnSpPr>
          <p:cNvPr id="292" name="Google Shape;292;p48"/>
          <p:cNvCxnSpPr>
            <a:stCxn id="291" idx="1"/>
            <a:endCxn id="282" idx="3"/>
          </p:cNvCxnSpPr>
          <p:nvPr/>
        </p:nvCxnSpPr>
        <p:spPr>
          <a:xfrm rot="10800000">
            <a:off x="7453150" y="1545250"/>
            <a:ext cx="101400" cy="0"/>
          </a:xfrm>
          <a:prstGeom prst="straightConnector1">
            <a:avLst/>
          </a:prstGeom>
          <a:noFill/>
          <a:ln cap="flat" cmpd="sng" w="9525">
            <a:solidFill>
              <a:srgbClr val="D9D9D9"/>
            </a:solidFill>
            <a:prstDash val="solid"/>
            <a:round/>
            <a:headEnd len="med" w="med" type="none"/>
            <a:tailEnd len="med" w="med" type="triangle"/>
          </a:ln>
        </p:spPr>
      </p:cxnSp>
      <p:sp>
        <p:nvSpPr>
          <p:cNvPr id="293" name="Google Shape;293;p48"/>
          <p:cNvSpPr txBox="1"/>
          <p:nvPr/>
        </p:nvSpPr>
        <p:spPr>
          <a:xfrm>
            <a:off x="7502950" y="2602950"/>
            <a:ext cx="1340700" cy="4617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600">
                <a:latin typeface="Montserrat"/>
                <a:ea typeface="Montserrat"/>
                <a:cs typeface="Montserrat"/>
                <a:sym typeface="Montserrat"/>
              </a:rPr>
              <a:t>Create ‘conditions’ to filter your skus to a ShopSimon™ assignable category.</a:t>
            </a:r>
            <a:endParaRPr sz="600">
              <a:latin typeface="Montserrat"/>
              <a:ea typeface="Montserrat"/>
              <a:cs typeface="Montserrat"/>
              <a:sym typeface="Montserrat"/>
            </a:endParaRPr>
          </a:p>
        </p:txBody>
      </p:sp>
      <p:cxnSp>
        <p:nvCxnSpPr>
          <p:cNvPr id="294" name="Google Shape;294;p48"/>
          <p:cNvCxnSpPr/>
          <p:nvPr/>
        </p:nvCxnSpPr>
        <p:spPr>
          <a:xfrm rot="10800000">
            <a:off x="7385963" y="2811225"/>
            <a:ext cx="110700" cy="0"/>
          </a:xfrm>
          <a:prstGeom prst="straightConnector1">
            <a:avLst/>
          </a:prstGeom>
          <a:noFill/>
          <a:ln cap="flat" cmpd="sng" w="9525">
            <a:solidFill>
              <a:srgbClr val="D9D9D9"/>
            </a:solidFill>
            <a:prstDash val="solid"/>
            <a:round/>
            <a:headEnd len="med" w="med" type="none"/>
            <a:tailEnd len="med" w="med" type="triangle"/>
          </a:ln>
        </p:spPr>
      </p:cxnSp>
      <p:sp>
        <p:nvSpPr>
          <p:cNvPr id="295" name="Google Shape;295;p48"/>
          <p:cNvSpPr txBox="1"/>
          <p:nvPr/>
        </p:nvSpPr>
        <p:spPr>
          <a:xfrm>
            <a:off x="352225" y="1722700"/>
            <a:ext cx="639000" cy="3693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600">
                <a:latin typeface="Montserrat"/>
                <a:ea typeface="Montserrat"/>
                <a:cs typeface="Montserrat"/>
                <a:sym typeface="Montserrat"/>
              </a:rPr>
              <a:t>Total skus mapped</a:t>
            </a:r>
            <a:endParaRPr sz="600">
              <a:latin typeface="Montserrat"/>
              <a:ea typeface="Montserrat"/>
              <a:cs typeface="Montserrat"/>
              <a:sym typeface="Montserrat"/>
            </a:endParaRPr>
          </a:p>
        </p:txBody>
      </p:sp>
      <p:cxnSp>
        <p:nvCxnSpPr>
          <p:cNvPr id="296" name="Google Shape;296;p48"/>
          <p:cNvCxnSpPr>
            <a:stCxn id="295" idx="3"/>
            <a:endCxn id="286" idx="1"/>
          </p:cNvCxnSpPr>
          <p:nvPr/>
        </p:nvCxnSpPr>
        <p:spPr>
          <a:xfrm>
            <a:off x="991225" y="1907350"/>
            <a:ext cx="107400" cy="6000"/>
          </a:xfrm>
          <a:prstGeom prst="straightConnector1">
            <a:avLst/>
          </a:prstGeom>
          <a:noFill/>
          <a:ln cap="flat" cmpd="sng" w="9525">
            <a:solidFill>
              <a:srgbClr val="D9D9D9"/>
            </a:solidFill>
            <a:prstDash val="solid"/>
            <a:round/>
            <a:headEnd len="med" w="med" type="none"/>
            <a:tailEnd len="med" w="med" type="triangle"/>
          </a:ln>
        </p:spPr>
      </p:cxnSp>
      <p:sp>
        <p:nvSpPr>
          <p:cNvPr id="297" name="Google Shape;297;p48"/>
          <p:cNvSpPr txBox="1"/>
          <p:nvPr/>
        </p:nvSpPr>
        <p:spPr>
          <a:xfrm>
            <a:off x="151250" y="2462700"/>
            <a:ext cx="822000" cy="11082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600">
                <a:latin typeface="Montserrat"/>
                <a:ea typeface="Montserrat"/>
                <a:cs typeface="Montserrat"/>
                <a:sym typeface="Montserrat"/>
              </a:rPr>
              <a:t>Set of ‘Rules’ comprising your ShopSimon™ assortment. In order for a sku to export to ShopSimon™, it must be included in a ‘Rule.’</a:t>
            </a:r>
            <a:endParaRPr sz="600">
              <a:latin typeface="Montserrat"/>
              <a:ea typeface="Montserrat"/>
              <a:cs typeface="Montserrat"/>
              <a:sym typeface="Montserrat"/>
            </a:endParaRPr>
          </a:p>
        </p:txBody>
      </p:sp>
      <p:cxnSp>
        <p:nvCxnSpPr>
          <p:cNvPr id="298" name="Google Shape;298;p48"/>
          <p:cNvCxnSpPr>
            <a:stCxn id="297" idx="3"/>
          </p:cNvCxnSpPr>
          <p:nvPr/>
        </p:nvCxnSpPr>
        <p:spPr>
          <a:xfrm flipH="1" rot="10800000">
            <a:off x="973250" y="3014400"/>
            <a:ext cx="123000" cy="2400"/>
          </a:xfrm>
          <a:prstGeom prst="straightConnector1">
            <a:avLst/>
          </a:prstGeom>
          <a:noFill/>
          <a:ln cap="flat" cmpd="sng" w="9525">
            <a:solidFill>
              <a:srgbClr val="D9D9D9"/>
            </a:solidFill>
            <a:prstDash val="solid"/>
            <a:round/>
            <a:headEnd len="med" w="med" type="none"/>
            <a:tailEnd len="med" w="med" type="triangle"/>
          </a:ln>
        </p:spPr>
      </p:cxnSp>
      <p:pic>
        <p:nvPicPr>
          <p:cNvPr id="299" name="Google Shape;299;p48"/>
          <p:cNvPicPr preferRelativeResize="0"/>
          <p:nvPr/>
        </p:nvPicPr>
        <p:blipFill>
          <a:blip r:embed="rId5">
            <a:alphaModFix/>
          </a:blip>
          <a:stretch>
            <a:fillRect/>
          </a:stretch>
        </p:blipFill>
        <p:spPr>
          <a:xfrm>
            <a:off x="2231038" y="3523350"/>
            <a:ext cx="422775" cy="140925"/>
          </a:xfrm>
          <a:prstGeom prst="rect">
            <a:avLst/>
          </a:prstGeom>
          <a:noFill/>
          <a:ln>
            <a:noFill/>
          </a:ln>
        </p:spPr>
      </p:pic>
      <p:pic>
        <p:nvPicPr>
          <p:cNvPr id="300" name="Google Shape;300;p48"/>
          <p:cNvPicPr preferRelativeResize="0"/>
          <p:nvPr/>
        </p:nvPicPr>
        <p:blipFill>
          <a:blip r:embed="rId5">
            <a:alphaModFix/>
          </a:blip>
          <a:stretch>
            <a:fillRect/>
          </a:stretch>
        </p:blipFill>
        <p:spPr>
          <a:xfrm>
            <a:off x="2231050" y="4047138"/>
            <a:ext cx="422775" cy="140925"/>
          </a:xfrm>
          <a:prstGeom prst="rect">
            <a:avLst/>
          </a:prstGeom>
          <a:noFill/>
          <a:ln>
            <a:noFill/>
          </a:ln>
        </p:spPr>
      </p:pic>
      <p:sp>
        <p:nvSpPr>
          <p:cNvPr id="301" name="Google Shape;301;p48"/>
          <p:cNvSpPr txBox="1"/>
          <p:nvPr/>
        </p:nvSpPr>
        <p:spPr>
          <a:xfrm>
            <a:off x="3085700" y="3257500"/>
            <a:ext cx="1421100" cy="121500"/>
          </a:xfrm>
          <a:prstGeom prst="rect">
            <a:avLst/>
          </a:prstGeom>
          <a:no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latin typeface="Montserrat"/>
                <a:ea typeface="Montserrat"/>
                <a:cs typeface="Montserrat"/>
                <a:sym typeface="Montserrat"/>
              </a:rPr>
              <a:t>Total skus included in ‘Rule’</a:t>
            </a:r>
            <a:endParaRPr sz="600">
              <a:latin typeface="Montserrat"/>
              <a:ea typeface="Montserrat"/>
              <a:cs typeface="Montserrat"/>
              <a:sym typeface="Montserrat"/>
            </a:endParaRPr>
          </a:p>
        </p:txBody>
      </p:sp>
      <p:cxnSp>
        <p:nvCxnSpPr>
          <p:cNvPr id="302" name="Google Shape;302;p48"/>
          <p:cNvCxnSpPr>
            <a:stCxn id="301" idx="1"/>
            <a:endCxn id="284" idx="3"/>
          </p:cNvCxnSpPr>
          <p:nvPr/>
        </p:nvCxnSpPr>
        <p:spPr>
          <a:xfrm rot="10800000">
            <a:off x="2779700" y="3317950"/>
            <a:ext cx="306000" cy="300"/>
          </a:xfrm>
          <a:prstGeom prst="straightConnector1">
            <a:avLst/>
          </a:prstGeom>
          <a:noFill/>
          <a:ln cap="flat" cmpd="sng" w="9525">
            <a:solidFill>
              <a:srgbClr val="D9D9D9"/>
            </a:solidFill>
            <a:prstDash val="solid"/>
            <a:round/>
            <a:headEnd len="med" w="med" type="none"/>
            <a:tailEnd len="med" w="med" type="triangle"/>
          </a:ln>
        </p:spPr>
      </p:cxnSp>
      <p:sp>
        <p:nvSpPr>
          <p:cNvPr id="303" name="Google Shape;303;p48"/>
          <p:cNvSpPr txBox="1"/>
          <p:nvPr/>
        </p:nvSpPr>
        <p:spPr>
          <a:xfrm>
            <a:off x="3522475" y="4543050"/>
            <a:ext cx="1775700" cy="14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rgbClr val="4A86E8"/>
                </a:solidFill>
                <a:uFill>
                  <a:noFill/>
                </a:uFill>
                <a:latin typeface="Montserrat"/>
                <a:ea typeface="Montserrat"/>
                <a:cs typeface="Montserrat"/>
                <a:sym typeface="Montserrat"/>
                <a:hlinkClick r:id="rId6">
                  <a:extLst>
                    <a:ext uri="{A12FA001-AC4F-418D-AE19-62706E023703}">
                      <ahyp:hlinkClr val="tx"/>
                    </a:ext>
                  </a:extLst>
                </a:hlinkClick>
              </a:rPr>
              <a:t>Click here for additional information</a:t>
            </a:r>
            <a:endParaRPr>
              <a:solidFill>
                <a:srgbClr val="4A86E8"/>
              </a:solidFill>
              <a:latin typeface="Lato"/>
              <a:ea typeface="Lato"/>
              <a:cs typeface="Lato"/>
              <a:sym typeface="Lato"/>
            </a:endParaRPr>
          </a:p>
        </p:txBody>
      </p:sp>
      <p:pic>
        <p:nvPicPr>
          <p:cNvPr id="304" name="Google Shape;304;p48"/>
          <p:cNvPicPr preferRelativeResize="0"/>
          <p:nvPr/>
        </p:nvPicPr>
        <p:blipFill>
          <a:blip r:embed="rId7">
            <a:alphaModFix/>
          </a:blip>
          <a:stretch>
            <a:fillRect/>
          </a:stretch>
        </p:blipFill>
        <p:spPr>
          <a:xfrm>
            <a:off x="1003000" y="1484495"/>
            <a:ext cx="1800225" cy="146100"/>
          </a:xfrm>
          <a:prstGeom prst="rect">
            <a:avLst/>
          </a:prstGeom>
          <a:noFill/>
          <a:ln cap="flat" cmpd="sng" w="9525">
            <a:solidFill>
              <a:srgbClr val="F3F3F3"/>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